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5" r:id="rId6"/>
    <p:sldId id="259" r:id="rId7"/>
    <p:sldId id="263" r:id="rId8"/>
    <p:sldId id="262" r:id="rId9"/>
    <p:sldId id="261" r:id="rId10"/>
    <p:sldId id="266" r:id="rId11"/>
    <p:sldId id="267" r:id="rId12"/>
    <p:sldId id="268" r:id="rId13"/>
    <p:sldId id="270" r:id="rId14"/>
    <p:sldId id="271" r:id="rId15"/>
    <p:sldId id="272" r:id="rId16"/>
    <p:sldId id="269" r:id="rId17"/>
    <p:sldId id="273" r:id="rId18"/>
    <p:sldId id="260" r:id="rId19"/>
  </p:sldIdLst>
  <p:sldSz cx="12192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256" y="-3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8819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0759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0542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/>
          <p:cNvSpPr txBox="1"/>
          <p:nvPr/>
        </p:nvSpPr>
        <p:spPr>
          <a:xfrm>
            <a:off x="898297" y="971257"/>
            <a:ext cx="801910" cy="196977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200" b="0" i="0" u="none" strike="noStrike" kern="1200" cap="none" spc="0" baseline="0">
                <a:solidFill>
                  <a:srgbClr val="8AD0D6"/>
                </a:solidFill>
                <a:uFillTx/>
                <a:latin typeface="Arial"/>
              </a:rPr>
              <a:t>“</a:t>
            </a:r>
          </a:p>
        </p:txBody>
      </p:sp>
      <p:sp>
        <p:nvSpPr>
          <p:cNvPr id="3" name="TextBox 14"/>
          <p:cNvSpPr txBox="1"/>
          <p:nvPr/>
        </p:nvSpPr>
        <p:spPr>
          <a:xfrm>
            <a:off x="9330491" y="2613784"/>
            <a:ext cx="801910" cy="196977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200" b="0" i="0" u="none" strike="noStrike" kern="1200" cap="none" spc="0" baseline="0">
                <a:solidFill>
                  <a:srgbClr val="8AD0D6"/>
                </a:solidFill>
                <a:uFillTx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780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9896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7124703" y="2667003"/>
            <a:ext cx="2932115" cy="358934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3" name="Straight Connector 16"/>
          <p:cNvCxnSpPr/>
          <p:nvPr/>
        </p:nvCxnSpPr>
        <p:spPr>
          <a:xfrm>
            <a:off x="3726143" y="2133596"/>
            <a:ext cx="0" cy="3962407"/>
          </a:xfrm>
          <a:prstGeom prst="straightConnector1">
            <a:avLst/>
          </a:prstGeom>
          <a:noFill/>
          <a:ln w="12701">
            <a:solidFill>
              <a:srgbClr val="8AD0D6">
                <a:alpha val="40000"/>
              </a:srgbClr>
            </a:solidFill>
            <a:prstDash val="solid"/>
          </a:ln>
        </p:spPr>
      </p:cxnSp>
      <p:cxnSp>
        <p:nvCxnSpPr>
          <p:cNvPr id="4" name="Straight Connector 17"/>
          <p:cNvCxnSpPr/>
          <p:nvPr/>
        </p:nvCxnSpPr>
        <p:spPr>
          <a:xfrm>
            <a:off x="6962223" y="2133596"/>
            <a:ext cx="0" cy="3966887"/>
          </a:xfrm>
          <a:prstGeom prst="straightConnector1">
            <a:avLst/>
          </a:prstGeom>
          <a:noFill/>
          <a:ln w="12701">
            <a:solidFill>
              <a:srgbClr val="8AD0D6">
                <a:alpha val="40000"/>
              </a:srgbClr>
            </a:solidFill>
            <a:prstDash val="solid"/>
          </a:ln>
        </p:spPr>
      </p:cxnSp>
      <p:sp>
        <p:nvSpPr>
          <p:cNvPr id="5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6BD803E-D91C-4AEA-8BD7-A8508C867E59}" type="datetime1">
              <a:rPr lang="en-US"/>
              <a:pPr lvl="0"/>
              <a:t>12/7/2025</a:t>
            </a:fld>
            <a:endParaRPr lang="en-US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B2DCC4D-569C-4CB8-8E22-4457EDE64AB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759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3888019" y="4827209"/>
            <a:ext cx="2934410" cy="65919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7124703" y="4250945"/>
            <a:ext cx="2932115" cy="576264"/>
          </a:xfrm>
        </p:spPr>
        <p:txBody>
          <a:bodyPr anchor="b"/>
          <a:lstStyle>
            <a:lvl1pPr marL="0" indent="0">
              <a:buNone/>
              <a:defRPr sz="2400">
                <a:solidFill>
                  <a:srgbClr val="8AD0D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2"/>
          <p:cNvSpPr txBox="1">
            <a:spLocks noGrp="1"/>
          </p:cNvSpPr>
          <p:nvPr>
            <p:ph type="pic" idx="4294967295"/>
          </p:nvPr>
        </p:nvSpPr>
        <p:spPr>
          <a:xfrm>
            <a:off x="7124703" y="2209803"/>
            <a:ext cx="2932115" cy="1524003"/>
          </a:xfrm>
          <a:effectLst>
            <a:outerShdw dist="50804" dir="5400000" algn="tl">
              <a:srgbClr val="000000">
                <a:alpha val="43000"/>
              </a:srgbClr>
            </a:outerShdw>
          </a:effectLst>
        </p:spPr>
        <p:txBody>
          <a:bodyPr anchorCtr="1"/>
          <a:lstStyle>
            <a:lvl1pPr marL="0" indent="0" algn="ctr">
              <a:buNone/>
              <a:defRPr sz="1600"/>
            </a:lvl1pPr>
          </a:lstStyle>
          <a:p>
            <a:pPr lvl="0"/>
            <a:endParaRPr lang="en-US"/>
          </a:p>
        </p:txBody>
      </p:sp>
      <p:sp>
        <p:nvSpPr>
          <p:cNvPr id="5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7124575" y="4827209"/>
            <a:ext cx="2936001" cy="65919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6" name="Straight Connector 18"/>
          <p:cNvCxnSpPr/>
          <p:nvPr/>
        </p:nvCxnSpPr>
        <p:spPr>
          <a:xfrm>
            <a:off x="3726143" y="2133596"/>
            <a:ext cx="0" cy="3962407"/>
          </a:xfrm>
          <a:prstGeom prst="straightConnector1">
            <a:avLst/>
          </a:prstGeom>
          <a:noFill/>
          <a:ln w="12701">
            <a:solidFill>
              <a:srgbClr val="8AD0D6">
                <a:alpha val="40000"/>
              </a:srgbClr>
            </a:solidFill>
            <a:prstDash val="solid"/>
          </a:ln>
        </p:spPr>
      </p:cxnSp>
      <p:cxnSp>
        <p:nvCxnSpPr>
          <p:cNvPr id="7" name="Straight Connector 19"/>
          <p:cNvCxnSpPr/>
          <p:nvPr/>
        </p:nvCxnSpPr>
        <p:spPr>
          <a:xfrm>
            <a:off x="6962223" y="2133596"/>
            <a:ext cx="0" cy="3966887"/>
          </a:xfrm>
          <a:prstGeom prst="straightConnector1">
            <a:avLst/>
          </a:prstGeom>
          <a:noFill/>
          <a:ln w="12701">
            <a:solidFill>
              <a:srgbClr val="8AD0D6">
                <a:alpha val="40000"/>
              </a:srgbClr>
            </a:solidFill>
            <a:prstDash val="solid"/>
          </a:ln>
        </p:spPr>
      </p:cxnSp>
      <p:sp>
        <p:nvSpPr>
          <p:cNvPr id="8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0B40BA5-24AA-4DDB-AFA9-B5CF9ABC89F9}" type="datetime1">
              <a:rPr lang="en-US"/>
              <a:pPr lvl="0"/>
              <a:t>12/7/2025</a:t>
            </a:fld>
            <a:endParaRPr lang="en-US"/>
          </a:p>
        </p:txBody>
      </p:sp>
      <p:sp>
        <p:nvSpPr>
          <p:cNvPr id="9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10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E7A416F-31A1-49AA-A51F-2C2723902E1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974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0292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3781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2647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5307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0586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F571A3B-15D7-493C-B549-AECE64BCAEC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566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3734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3795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9269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7410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0"/>
          <a:srcRect l="3613"/>
          <a:stretch>
            <a:fillRect/>
          </a:stretch>
        </p:blipFill>
        <p:spPr>
          <a:xfrm>
            <a:off x="0" y="2669682"/>
            <a:ext cx="4037011" cy="4188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6"/>
          <p:cNvPicPr>
            <a:picLocks noChangeAspect="1"/>
          </p:cNvPicPr>
          <p:nvPr/>
        </p:nvPicPr>
        <p:blipFill>
          <a:blip r:embed="rId21"/>
          <a:srcRect l="35640"/>
          <a:stretch>
            <a:fillRect/>
          </a:stretch>
        </p:blipFill>
        <p:spPr>
          <a:xfrm>
            <a:off x="0" y="2892347"/>
            <a:ext cx="1522411" cy="236545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Oval 15"/>
          <p:cNvSpPr/>
          <p:nvPr/>
        </p:nvSpPr>
        <p:spPr>
          <a:xfrm>
            <a:off x="8609011" y="1676396"/>
            <a:ext cx="2819396" cy="2819396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gradFill>
            <a:gsLst>
              <a:gs pos="0">
                <a:srgbClr val="50B9C1">
                  <a:alpha val="7000"/>
                </a:srgbClr>
              </a:gs>
              <a:gs pos="100000">
                <a:srgbClr val="50B9C1">
                  <a:alpha val="6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  <a:prstDash val="solid"/>
          </a:ln>
        </p:spPr>
        <p:txBody>
          <a:bodyPr lIns="0" tIns="0" rIns="0" bIns="0"/>
          <a:lstStyle/>
          <a:p>
            <a:endParaRPr lang="pl-PL"/>
          </a:p>
        </p:txBody>
      </p:sp>
      <p:pic>
        <p:nvPicPr>
          <p:cNvPr id="5" name="Picture 8"/>
          <p:cNvPicPr>
            <a:picLocks noChangeAspect="1"/>
          </p:cNvPicPr>
          <p:nvPr/>
        </p:nvPicPr>
        <p:blipFill>
          <a:blip r:embed="rId22"/>
          <a:srcRect t="28813"/>
          <a:stretch>
            <a:fillRect/>
          </a:stretch>
        </p:blipFill>
        <p:spPr>
          <a:xfrm>
            <a:off x="7999408" y="0"/>
            <a:ext cx="1603391" cy="1141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23"/>
          <a:srcRect b="23320"/>
          <a:stretch>
            <a:fillRect/>
          </a:stretch>
        </p:blipFill>
        <p:spPr>
          <a:xfrm>
            <a:off x="8605875" y="6096003"/>
            <a:ext cx="993733" cy="76199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13"/>
          <p:cNvSpPr/>
          <p:nvPr/>
        </p:nvSpPr>
        <p:spPr>
          <a:xfrm>
            <a:off x="10437811" y="0"/>
            <a:ext cx="685800" cy="1143000"/>
          </a:xfrm>
          <a:prstGeom prst="rect">
            <a:avLst/>
          </a:prstGeom>
          <a:solidFill>
            <a:srgbClr val="B01513"/>
          </a:solidFill>
          <a:ln>
            <a:noFill/>
            <a:prstDash val="solid"/>
          </a:ln>
          <a:effectLst>
            <a:outerShdw dist="25402" dir="5400000" algn="tl">
              <a:srgbClr val="000000">
                <a:alpha val="45000"/>
              </a:srgbClr>
            </a:outerShdw>
          </a:effectLst>
        </p:spPr>
        <p:txBody>
          <a:bodyPr lIns="0" tIns="0" rIns="0" bIns="0"/>
          <a:lstStyle/>
          <a:p>
            <a:endParaRPr lang="pl-PL"/>
          </a:p>
        </p:txBody>
      </p:sp>
      <p:sp>
        <p:nvSpPr>
          <p:cNvPr id="8" name="Title Placeholder 1"/>
          <p:cNvSpPr txBox="1">
            <a:spLocks noGrp="1"/>
          </p:cNvSpPr>
          <p:nvPr>
            <p:ph type="title"/>
          </p:nvPr>
        </p:nvSpPr>
        <p:spPr>
          <a:xfrm>
            <a:off x="646115" y="452719"/>
            <a:ext cx="9404722" cy="14005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" name="Text Placeholder 2"/>
          <p:cNvSpPr txBox="1">
            <a:spLocks noGrp="1"/>
          </p:cNvSpPr>
          <p:nvPr>
            <p:ph type="body" idx="1"/>
          </p:nvPr>
        </p:nvSpPr>
        <p:spPr>
          <a:xfrm>
            <a:off x="1103315" y="2052919"/>
            <a:ext cx="8946544" cy="419547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/>
          <p:cNvSpPr txBox="1">
            <a:spLocks noGrp="1"/>
          </p:cNvSpPr>
          <p:nvPr>
            <p:ph type="dt" sz="half" idx="2"/>
          </p:nvPr>
        </p:nvSpPr>
        <p:spPr>
          <a:xfrm rot="5400013">
            <a:off x="10155647" y="1790697"/>
            <a:ext cx="990596" cy="3047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1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defRPr>
            </a:lvl1pPr>
          </a:lstStyle>
          <a:p>
            <a:pPr lvl="0"/>
            <a:fld id="{88B5482E-76CB-478C-BDA3-16D7FF2EB976}" type="datetime1">
              <a:rPr lang="en-US"/>
              <a:pPr lvl="0"/>
              <a:t>12/7/2025</a:t>
            </a:fld>
            <a:endParaRPr lang="en-US"/>
          </a:p>
        </p:txBody>
      </p:sp>
      <p:sp>
        <p:nvSpPr>
          <p:cNvPr id="11" name="Footer Placeholder 4"/>
          <p:cNvSpPr txBox="1">
            <a:spLocks noGrp="1"/>
          </p:cNvSpPr>
          <p:nvPr>
            <p:ph type="ftr" sz="quarter" idx="3"/>
          </p:nvPr>
        </p:nvSpPr>
        <p:spPr>
          <a:xfrm rot="5400013">
            <a:off x="8951578" y="3225295"/>
            <a:ext cx="3859792" cy="3047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1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defRPr>
            </a:lvl1pPr>
          </a:lstStyle>
          <a:p>
            <a:pPr lvl="0"/>
            <a:endParaRPr lang="en-US"/>
          </a:p>
        </p:txBody>
      </p:sp>
      <p:sp>
        <p:nvSpPr>
          <p:cNvPr id="12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10352544" y="295726"/>
            <a:ext cx="838203" cy="76768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/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8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defRPr>
            </a:lvl1pPr>
          </a:lstStyle>
          <a:p>
            <a:pPr lvl="0"/>
            <a:fld id="{7E6671BD-083F-45D4-B9AF-4958817D570D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L="0" marR="0" lvl="0" indent="0" algn="l" defTabSz="4572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200" b="0" i="0" u="none" strike="noStrike" kern="1200" cap="none" spc="0" baseline="0">
          <a:solidFill>
            <a:srgbClr val="EBEBEB"/>
          </a:solidFill>
          <a:uFillTx/>
          <a:latin typeface="Century Gothic"/>
        </a:defRPr>
      </a:lvl1pPr>
    </p:titleStyle>
    <p:bodyStyle>
      <a:lvl1pPr marL="342900" marR="0" lvl="0" indent="-342900" algn="l" defTabSz="457200" rtl="0" fontAlgn="auto" hangingPunct="1">
        <a:lnSpc>
          <a:spcPct val="100000"/>
        </a:lnSpc>
        <a:spcBef>
          <a:spcPts val="1000"/>
        </a:spcBef>
        <a:spcAft>
          <a:spcPts val="0"/>
        </a:spcAft>
        <a:buClr>
          <a:srgbClr val="8AD0D6"/>
        </a:buClr>
        <a:buSzPct val="80000"/>
        <a:buFont typeface="Wingdings 3"/>
        <a:buChar char=""/>
        <a:tabLst/>
        <a:defRPr lang="en-US" sz="2000" b="0" i="0" u="none" strike="noStrike" kern="1200" cap="none" spc="0" baseline="0">
          <a:solidFill>
            <a:srgbClr val="FFFFFF"/>
          </a:solidFill>
          <a:uFillTx/>
          <a:latin typeface="Century Gothic"/>
        </a:defRPr>
      </a:lvl1pPr>
      <a:lvl2pPr marL="742950" marR="0" lvl="1" indent="-285750" algn="l" defTabSz="457200" rtl="0" fontAlgn="auto" hangingPunct="1">
        <a:lnSpc>
          <a:spcPct val="100000"/>
        </a:lnSpc>
        <a:spcBef>
          <a:spcPts val="1000"/>
        </a:spcBef>
        <a:spcAft>
          <a:spcPts val="0"/>
        </a:spcAft>
        <a:buClr>
          <a:srgbClr val="8AD0D6"/>
        </a:buClr>
        <a:buSzPct val="80000"/>
        <a:buFont typeface="Wingdings 3"/>
        <a:buChar char=""/>
        <a:tabLst/>
        <a:defRPr lang="en-US" sz="1800" b="0" i="0" u="none" strike="noStrike" kern="1200" cap="none" spc="0" baseline="0">
          <a:solidFill>
            <a:srgbClr val="FFFFFF"/>
          </a:solidFill>
          <a:uFillTx/>
          <a:latin typeface="Century Gothic"/>
        </a:defRPr>
      </a:lvl2pPr>
      <a:lvl3pPr marL="1143000" marR="0" lvl="2" indent="-228600" algn="l" defTabSz="457200" rtl="0" fontAlgn="auto" hangingPunct="1">
        <a:lnSpc>
          <a:spcPct val="100000"/>
        </a:lnSpc>
        <a:spcBef>
          <a:spcPts val="1000"/>
        </a:spcBef>
        <a:spcAft>
          <a:spcPts val="0"/>
        </a:spcAft>
        <a:buClr>
          <a:srgbClr val="8AD0D6"/>
        </a:buClr>
        <a:buSzPct val="80000"/>
        <a:buFont typeface="Wingdings 3"/>
        <a:buChar char=""/>
        <a:tabLst/>
        <a:defRPr lang="en-US" sz="1600" b="0" i="0" u="none" strike="noStrike" kern="1200" cap="none" spc="0" baseline="0">
          <a:solidFill>
            <a:srgbClr val="FFFFFF"/>
          </a:solidFill>
          <a:uFillTx/>
          <a:latin typeface="Century Gothic"/>
        </a:defRPr>
      </a:lvl3pPr>
      <a:lvl4pPr marL="1600200" marR="0" lvl="3" indent="-228600" algn="l" defTabSz="457200" rtl="0" fontAlgn="auto" hangingPunct="1">
        <a:lnSpc>
          <a:spcPct val="100000"/>
        </a:lnSpc>
        <a:spcBef>
          <a:spcPts val="1000"/>
        </a:spcBef>
        <a:spcAft>
          <a:spcPts val="0"/>
        </a:spcAft>
        <a:buClr>
          <a:srgbClr val="8AD0D6"/>
        </a:buClr>
        <a:buSzPct val="80000"/>
        <a:buFont typeface="Wingdings 3"/>
        <a:buChar char=""/>
        <a:tabLst/>
        <a:defRPr lang="en-US" sz="1400" b="0" i="0" u="none" strike="noStrike" kern="1200" cap="none" spc="0" baseline="0">
          <a:solidFill>
            <a:srgbClr val="FFFFFF"/>
          </a:solidFill>
          <a:uFillTx/>
          <a:latin typeface="Century Gothic"/>
        </a:defRPr>
      </a:lvl4pPr>
      <a:lvl5pPr marL="2057400" marR="0" lvl="4" indent="-228600" algn="l" defTabSz="457200" rtl="0" fontAlgn="auto" hangingPunct="1">
        <a:lnSpc>
          <a:spcPct val="100000"/>
        </a:lnSpc>
        <a:spcBef>
          <a:spcPts val="1000"/>
        </a:spcBef>
        <a:spcAft>
          <a:spcPts val="0"/>
        </a:spcAft>
        <a:buClr>
          <a:srgbClr val="8AD0D6"/>
        </a:buClr>
        <a:buSzPct val="80000"/>
        <a:buFont typeface="Wingdings 3"/>
        <a:buChar char=""/>
        <a:tabLst/>
        <a:defRPr lang="en-US" sz="1400" b="0" i="0" u="none" strike="noStrike" kern="1200" cap="none" spc="0" baseline="0">
          <a:solidFill>
            <a:srgbClr val="FFFFFF"/>
          </a:solidFill>
          <a:uFillTx/>
          <a:latin typeface="Century Gothic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098299@student.tu.kielce.pl" TargetMode="External"/><Relationship Id="rId2" Type="http://schemas.openxmlformats.org/officeDocument/2006/relationships/hyperlink" Target="mailto:s098305@tu.kielce.p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stamps.pev.pl/katalog/katalog.php?r=2000&amp;pol=1" TargetMode="External"/><Relationship Id="rId3" Type="http://schemas.openxmlformats.org/officeDocument/2006/relationships/hyperlink" Target="https://etnoznawcy.pl/biogram/bronislaw-kacper-malinowski/?utm_source" TargetMode="External"/><Relationship Id="rId7" Type="http://schemas.openxmlformats.org/officeDocument/2006/relationships/hyperlink" Target="https://www.filmweb.pl/film/Niebezpieczni+d&#380;entelmeni-2022-875018" TargetMode="External"/><Relationship Id="rId2" Type="http://schemas.openxmlformats.org/officeDocument/2006/relationships/hyperlink" Target="https://pl.wikipedia.org/wiki/Bronis&#322;aw_Malinowski_(antropolog)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l.wikipedia.org/wiki/Matrylinearny_system_pokrewie&#324;stwa" TargetMode="External"/><Relationship Id="rId5" Type="http://schemas.openxmlformats.org/officeDocument/2006/relationships/hyperlink" Target="https://pl.wikipedia.org/wiki/Wyspy_Trobrianda" TargetMode="External"/><Relationship Id="rId4" Type="http://schemas.openxmlformats.org/officeDocument/2006/relationships/hyperlink" Target="https://pl.wikipedia.org/wiki/Kula_(rytua&#322;" TargetMode="External"/><Relationship Id="rId9" Type="http://schemas.openxmlformats.org/officeDocument/2006/relationships/hyperlink" Target="https://numizmatyczny.com/moneta-10-zl-bronislaw-malinowski?srsltid=AfmBOoroK78TFyvweP83GQ4V9NfUlqpyq2Gf_gJ_0fCBHWiXBYEW31H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ctrTitle"/>
          </p:nvPr>
        </p:nvSpPr>
        <p:spPr>
          <a:xfrm>
            <a:off x="753739" y="262816"/>
            <a:ext cx="10163080" cy="256436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lvl="0"/>
            <a:r>
              <a:rPr lang="pl-PL" sz="7200"/>
              <a:t>Bronisław Malinowski</a:t>
            </a:r>
          </a:p>
        </p:txBody>
      </p:sp>
      <p:sp>
        <p:nvSpPr>
          <p:cNvPr id="3" name="Podtytuł 2"/>
          <p:cNvSpPr txBox="1">
            <a:spLocks noGrp="1"/>
          </p:cNvSpPr>
          <p:nvPr>
            <p:ph type="subTitle" idx="1"/>
          </p:nvPr>
        </p:nvSpPr>
        <p:spPr>
          <a:xfrm>
            <a:off x="821094" y="3321695"/>
            <a:ext cx="9159517" cy="231709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lvl="0" indent="0">
              <a:buNone/>
            </a:pPr>
            <a:r>
              <a:rPr lang="pl-PL" cap="all">
                <a:solidFill>
                  <a:srgbClr val="8AD0D6"/>
                </a:solidFill>
              </a:rPr>
              <a:t>          Paweł Gałek  </a:t>
            </a:r>
          </a:p>
          <a:p>
            <a:pPr marL="0" lvl="0" indent="0">
              <a:buNone/>
            </a:pPr>
            <a:r>
              <a:rPr lang="pl-PL" cap="all">
                <a:solidFill>
                  <a:srgbClr val="8AD0D6"/>
                </a:solidFill>
              </a:rPr>
              <a:t>          Karol Biernat</a:t>
            </a:r>
          </a:p>
          <a:p>
            <a:pPr marL="0" lvl="0" indent="0">
              <a:buNone/>
            </a:pPr>
            <a:r>
              <a:rPr lang="pl-PL" cap="all">
                <a:solidFill>
                  <a:srgbClr val="8AD0D6"/>
                </a:solidFill>
              </a:rPr>
              <a:t>          </a:t>
            </a:r>
          </a:p>
        </p:txBody>
      </p:sp>
      <p:sp>
        <p:nvSpPr>
          <p:cNvPr id="4" name="pole tekstowe 5"/>
          <p:cNvSpPr txBox="1"/>
          <p:nvPr/>
        </p:nvSpPr>
        <p:spPr>
          <a:xfrm>
            <a:off x="753739" y="662473"/>
            <a:ext cx="9034070" cy="369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just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Polscy uczeni, odkrywcy i wynalazcy</a:t>
            </a:r>
          </a:p>
        </p:txBody>
      </p:sp>
      <p:sp>
        <p:nvSpPr>
          <p:cNvPr id="5" name="pole tekstowe 6"/>
          <p:cNvSpPr txBox="1"/>
          <p:nvPr/>
        </p:nvSpPr>
        <p:spPr>
          <a:xfrm>
            <a:off x="1455578" y="4357399"/>
            <a:ext cx="6848673" cy="175432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 Kierunek studiów: Inżynieria Danych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 Wydział Zarządzania i Modelowania Komputerowego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 Politechnika Świętokrzyska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 </a:t>
            </a:r>
            <a:r>
              <a:rPr lang="pl-PL" sz="18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hlinkClick r:id="rId2"/>
              </a:rPr>
              <a:t>s098305@student</a:t>
            </a:r>
            <a:r>
              <a:rPr lang="pl-PL" sz="18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.</a:t>
            </a:r>
            <a:r>
              <a:rPr lang="pl-PL" sz="18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hlinkClick r:id="rId2"/>
              </a:rPr>
              <a:t>tu.kielce.pl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 </a:t>
            </a:r>
            <a:r>
              <a:rPr lang="pl-PL" sz="18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  <a:hlinkClick r:id="rId3"/>
              </a:rPr>
              <a:t>s098299@student.tu.kielce.pl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  <a:ea typeface="Century Gothic"/>
              <a:cs typeface="Century Gothic"/>
            </a:endParaRPr>
          </a:p>
        </p:txBody>
      </p:sp>
      <p:pic>
        <p:nvPicPr>
          <p:cNvPr id="6" name="Obraz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183" y="4351190"/>
            <a:ext cx="1227426" cy="13402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646115" y="452719"/>
            <a:ext cx="9404722" cy="14005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/>
              <a:t>Pobyt na Wyspach Trobrianda</a:t>
            </a:r>
          </a:p>
        </p:txBody>
      </p:sp>
      <p:pic>
        <p:nvPicPr>
          <p:cNvPr id="3" name="Symbol zastępczy zawartości 4" descr="Obraz zawierający tekst, mapa, Czcionka, diagram&#10;&#10;Zawartość wygenerowana przez AI może być niepoprawna."/>
          <p:cNvPicPr>
            <a:picLocks noGrp="1" noChangeAspect="1"/>
          </p:cNvPicPr>
          <p:nvPr>
            <p:ph idx="1"/>
          </p:nvPr>
        </p:nvPicPr>
        <p:blipFill>
          <a:blip r:embed="rId2"/>
          <a:srcRect l="6397" t="-1972" r="15993" b="1127"/>
          <a:stretch>
            <a:fillRect/>
          </a:stretch>
        </p:blipFill>
        <p:spPr>
          <a:xfrm>
            <a:off x="7458879" y="764127"/>
            <a:ext cx="4618945" cy="3586825"/>
          </a:xfrm>
          <a:prstGeom prst="rect">
            <a:avLst/>
          </a:prstGeom>
          <a:noFill/>
          <a:ln w="63495">
            <a:solidFill>
              <a:srgbClr val="333333"/>
            </a:solidFill>
            <a:prstDash val="solid"/>
          </a:ln>
          <a:effectLst>
            <a:outerShdw dist="292095" dir="5400000" algn="tl">
              <a:srgbClr val="000000">
                <a:alpha val="22000"/>
              </a:srgbClr>
            </a:outerShdw>
          </a:effectLst>
        </p:spPr>
      </p:pic>
      <p:sp>
        <p:nvSpPr>
          <p:cNvPr id="4" name="pole tekstowe 5"/>
          <p:cNvSpPr txBox="1"/>
          <p:nvPr/>
        </p:nvSpPr>
        <p:spPr>
          <a:xfrm>
            <a:off x="643252" y="1154612"/>
            <a:ext cx="5878284" cy="569386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W latach 1915–1916 oraz 1917–1918 (z przerwami) prowadził pogłębione badania terenowe w wiosce Omarakana na głównej wyspie archipelagu – Kiriwinie. Efektem tych wypraw była monografia „Argonauci zachodniego Pacyfiku” (1922), która zrewolucjonizowała metodologię nauk społecznych. Praca ta stała się fundamentem nowej szkoły w antropologii – funkcjonalizmu.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400" b="0" i="0" u="none" strike="noStrike" kern="1200" cap="none" spc="0" baseline="0">
              <a:solidFill>
                <a:srgbClr val="FFFFFF"/>
              </a:solidFill>
              <a:uFillTx/>
              <a:latin typeface="Century Gothic"/>
              <a:ea typeface="Century Gothic"/>
              <a:cs typeface="Century Gothic"/>
            </a:endParaRP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Odkrycia: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System Kula:</a:t>
            </a: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 zidentyfikowanie i opisanie rozległego, międzyplemiennego cyklu wymiany ceremonialnej o charakterze prestiżowym, który spajał mieszkańców archipelagu.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Funkcja magii:</a:t>
            </a: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 wykazanie, że magia nie jest „prymitywnym błędem myślowym”, lecz pełni funkcję psychologiczną – redukuje lęk i daje poczucie kontroli w sytuacjach ryzykownych (np. żegluga otwrta), podczas gdy w sytuacjach pewnych (np. połów w lagunie) jest pomijana.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Zasada wzajemności (reciproczność):</a:t>
            </a: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 odkrycie, że prawo i porządek w społecznościach pierwotnych opierają się na systemie wzajemnych usług i zobowiązań, a nie na odgórnym przymusie.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System matrylinearny:</a:t>
            </a: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 opisanie struktury społecznej, w której dziedziczenie odbywa się w linii żeńskiej, a władzę rodzicielską nad dziećmi sprawuje brat matki, co podważyło uniwersalność europejskich norm rodziny nuklearnej.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646115" y="452719"/>
            <a:ext cx="9404722" cy="14005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/>
              <a:t>System Kula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sz="half" idx="1"/>
          </p:nvPr>
        </p:nvSpPr>
        <p:spPr>
          <a:xfrm>
            <a:off x="1529516" y="2305961"/>
            <a:ext cx="4396334" cy="4195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 sz="1400" b="1" dirty="0"/>
              <a:t>Mechanizm działania:</a:t>
            </a:r>
            <a:endParaRPr lang="pl-PL" sz="1400" dirty="0"/>
          </a:p>
          <a:p>
            <a:pPr lvl="1">
              <a:buFont typeface="Arial"/>
              <a:buChar char="•"/>
            </a:pPr>
            <a:r>
              <a:rPr lang="pl-PL" sz="1400" b="1" dirty="0"/>
              <a:t>Ruch okrężny:</a:t>
            </a:r>
            <a:r>
              <a:rPr lang="pl-PL" sz="1400" dirty="0"/>
              <a:t> Przedmioty krążą po stałym szlaku morskim między wyspami w przeciwnych kierunkach.</a:t>
            </a:r>
          </a:p>
          <a:p>
            <a:pPr lvl="1">
              <a:buFont typeface="Arial"/>
              <a:buChar char="•"/>
            </a:pPr>
            <a:r>
              <a:rPr lang="pl-PL" sz="1400" b="1" dirty="0"/>
              <a:t>Przedmioty wymiany (</a:t>
            </a:r>
            <a:r>
              <a:rPr lang="pl-PL" sz="1400" b="1" dirty="0" err="1"/>
              <a:t>Vaygu’a</a:t>
            </a:r>
            <a:r>
              <a:rPr lang="pl-PL" sz="1400" b="1" dirty="0"/>
              <a:t>):</a:t>
            </a:r>
            <a:endParaRPr lang="pl-PL" sz="1400" dirty="0"/>
          </a:p>
          <a:p>
            <a:pPr lvl="2">
              <a:buFont typeface="Wingdings"/>
              <a:buChar char="§"/>
            </a:pPr>
            <a:r>
              <a:rPr lang="pl-PL" sz="1400" i="1" dirty="0" err="1"/>
              <a:t>Soulava</a:t>
            </a:r>
            <a:r>
              <a:rPr lang="pl-PL" sz="1400" dirty="0"/>
              <a:t> – naszyjniki z czerwonej muszli (krążą zgodnie z ruchem wskazówek zegara).</a:t>
            </a:r>
          </a:p>
          <a:p>
            <a:pPr lvl="2">
              <a:buFont typeface="Wingdings"/>
              <a:buChar char="§"/>
            </a:pPr>
            <a:r>
              <a:rPr lang="pl-PL" sz="1400" i="1" dirty="0" err="1"/>
              <a:t>Mwali</a:t>
            </a:r>
            <a:r>
              <a:rPr lang="pl-PL" sz="1400" dirty="0"/>
              <a:t> – naramienniki z białej muszli (krążą przeciwnie do ruchu wskazówek zegara).</a:t>
            </a:r>
          </a:p>
          <a:p>
            <a:pPr lvl="1">
              <a:buFont typeface="Arial"/>
              <a:buChar char="•"/>
            </a:pPr>
            <a:r>
              <a:rPr lang="pl-PL" sz="1400" b="1" dirty="0"/>
              <a:t>Zasada:</a:t>
            </a:r>
            <a:r>
              <a:rPr lang="pl-PL" sz="1400" dirty="0"/>
              <a:t> Przedmioty nie są własnością – są przechowywane tylko czasowo, a następnie przekazywane dalej partnerom na innych wyspach.</a:t>
            </a:r>
          </a:p>
          <a:p>
            <a:pPr lvl="0"/>
            <a:endParaRPr lang="pl-PL" sz="1400" dirty="0"/>
          </a:p>
        </p:txBody>
      </p:sp>
      <p:sp>
        <p:nvSpPr>
          <p:cNvPr id="4" name="Symbol zastępczy zawartości 7"/>
          <p:cNvSpPr txBox="1">
            <a:spLocks noGrp="1"/>
          </p:cNvSpPr>
          <p:nvPr>
            <p:ph sz="half" idx="2"/>
          </p:nvPr>
        </p:nvSpPr>
        <p:spPr>
          <a:xfrm>
            <a:off x="6080695" y="2301480"/>
            <a:ext cx="4396343" cy="420024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 b="1"/>
              <a:t>Znaczenie społeczne:</a:t>
            </a:r>
            <a:endParaRPr lang="pl-PL"/>
          </a:p>
          <a:p>
            <a:pPr lvl="1">
              <a:buFont typeface="Arial"/>
              <a:buChar char="•"/>
            </a:pPr>
            <a:r>
              <a:rPr lang="pl-PL" sz="1600"/>
              <a:t>Wymiana nie ma charakteru zarobkowego, lecz prestiżowy i dyplomatyczny.</a:t>
            </a:r>
            <a:endParaRPr lang="en-US" sz="1600"/>
          </a:p>
          <a:p>
            <a:pPr lvl="1">
              <a:buFont typeface="Arial"/>
              <a:buChar char="•"/>
            </a:pPr>
            <a:r>
              <a:rPr lang="pl-PL" sz="1600"/>
              <a:t>Tworzy sieć sojuszy i zapewnia pokój między odległymi plemionami.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647669" y="1387766"/>
            <a:ext cx="7428119" cy="73866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System wymiany Kula - </a:t>
            </a: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Rozległy, międzyplemienny system wymiany ceremonialnej obejmujący wyspy archipelagu Massim, opisany w „Argonautach zachodniego Pacyfiku”.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</p:txBody>
      </p:sp>
      <p:pic>
        <p:nvPicPr>
          <p:cNvPr id="6" name="Symbol zastępczy zawartości 4" descr="Obraz zawierający sztuka, Akcesoria modowe&#10;&#10;Zawartość wygenerowana przez AI może być niepoprawna."/>
          <p:cNvPicPr>
            <a:picLocks noChangeAspect="1"/>
          </p:cNvPicPr>
          <p:nvPr/>
        </p:nvPicPr>
        <p:blipFill>
          <a:blip r:embed="rId2"/>
          <a:srcRect l="3292" t="-4348" r="2469" b="3804"/>
          <a:stretch>
            <a:fillRect/>
          </a:stretch>
        </p:blipFill>
        <p:spPr>
          <a:xfrm>
            <a:off x="8070485" y="443282"/>
            <a:ext cx="2297484" cy="1862340"/>
          </a:xfrm>
          <a:prstGeom prst="rect">
            <a:avLst/>
          </a:prstGeom>
          <a:noFill/>
          <a:ln w="63495">
            <a:solidFill>
              <a:srgbClr val="333333"/>
            </a:solidFill>
            <a:prstDash val="solid"/>
          </a:ln>
          <a:effectLst>
            <a:outerShdw dist="292095" dir="5400000" algn="tl">
              <a:srgbClr val="000000">
                <a:alpha val="22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646115" y="452719"/>
            <a:ext cx="9404722" cy="14005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/>
              <a:t>System Matrylinearny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sz="half" idx="1"/>
          </p:nvPr>
        </p:nvSpPr>
        <p:spPr>
          <a:xfrm>
            <a:off x="1529516" y="2305961"/>
            <a:ext cx="4396334" cy="4195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 sz="1800" b="1"/>
              <a:t>Struktura społeczna:</a:t>
            </a:r>
            <a:endParaRPr lang="pl-PL" sz="1800"/>
          </a:p>
          <a:p>
            <a:pPr lvl="1">
              <a:buFont typeface="Arial"/>
              <a:buChar char="•"/>
            </a:pPr>
            <a:r>
              <a:rPr lang="pl-PL" sz="1600" b="1"/>
              <a:t>Dziedziczenie w linii żeńskiej:</a:t>
            </a:r>
            <a:r>
              <a:rPr lang="pl-PL" sz="1600"/>
              <a:t> Przynależność klanowa, pozycja społeczna i majątek dziedziczone są po matce, a nie po ojcu.</a:t>
            </a:r>
          </a:p>
          <a:p>
            <a:pPr lvl="1">
              <a:buFont typeface="Arial"/>
              <a:buChar char="•"/>
            </a:pPr>
            <a:r>
              <a:rPr lang="pl-PL" sz="1600" b="1"/>
              <a:t>Ignorancja fizjologicznego ojcostwa:</a:t>
            </a:r>
            <a:r>
              <a:rPr lang="pl-PL" sz="1600"/>
              <a:t> Tubylcy wierzyli, że ciąża jest wynikiem działania duchów przodków, a nie aktu seksualnego (teza kontrowersyjna, obecnie poddawana krytyce).</a:t>
            </a:r>
          </a:p>
        </p:txBody>
      </p:sp>
      <p:sp>
        <p:nvSpPr>
          <p:cNvPr id="4" name="Symbol zastępczy zawartości 7"/>
          <p:cNvSpPr txBox="1">
            <a:spLocks noGrp="1"/>
          </p:cNvSpPr>
          <p:nvPr>
            <p:ph sz="half" idx="2"/>
          </p:nvPr>
        </p:nvSpPr>
        <p:spPr>
          <a:xfrm>
            <a:off x="6080695" y="2301480"/>
            <a:ext cx="4396343" cy="420024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 b="1"/>
              <a:t>Role w rodzinie:</a:t>
            </a:r>
            <a:endParaRPr lang="pl-PL"/>
          </a:p>
          <a:p>
            <a:pPr lvl="1">
              <a:buFont typeface="Arial"/>
              <a:buChar char="•"/>
            </a:pPr>
            <a:r>
              <a:rPr lang="pl-PL" b="1"/>
              <a:t>Brat Matki (Wuj):</a:t>
            </a:r>
            <a:r>
              <a:rPr lang="pl-PL"/>
              <a:t> Sprawuje władzę nad dziećmi siostry, decyduje o ich przyszłości i zapewnia im utrzymanie (autorytet surowy).</a:t>
            </a:r>
            <a:endParaRPr lang="en-US" sz="1600"/>
          </a:p>
          <a:p>
            <a:pPr lvl="1">
              <a:buFont typeface="Arial"/>
              <a:buChar char="•"/>
            </a:pPr>
            <a:r>
              <a:rPr lang="pl-PL" b="1"/>
              <a:t>Ojciec:</a:t>
            </a:r>
            <a:r>
              <a:rPr lang="pl-PL"/>
              <a:t> Jest „mężem matki”, opiekunem i towarzyszem zabaw. Jego relacja z dzieckiem opiera się na uczuciu, a nie na władzy czy przymusie.</a:t>
            </a:r>
          </a:p>
          <a:p>
            <a:pPr lvl="0"/>
            <a:endParaRPr lang="pl-PL" b="1"/>
          </a:p>
        </p:txBody>
      </p:sp>
      <p:sp>
        <p:nvSpPr>
          <p:cNvPr id="5" name="pole tekstowe 4"/>
          <p:cNvSpPr txBox="1"/>
          <p:nvPr/>
        </p:nvSpPr>
        <p:spPr>
          <a:xfrm>
            <a:off x="647669" y="1387766"/>
            <a:ext cx="6859847" cy="5232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System matrylinearny i struktura rodziny</a:t>
            </a: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 Analiza pokrewieństwa i relacji rodzinnych na Trobriandach, szerzej opisana w „Życiu seksualnym dzikich”.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  <a:ea typeface="Century Gothic"/>
              <a:cs typeface="Century Gothic"/>
            </a:endParaRPr>
          </a:p>
        </p:txBody>
      </p:sp>
      <p:pic>
        <p:nvPicPr>
          <p:cNvPr id="6" name="Symbol zastępczy zawartości 4" descr="Obraz zawierający tekst, zrzut ekranu, diagram, Czcionka&#10;&#10;Zawartość wygenerowana przez AI może być niepoprawna."/>
          <p:cNvPicPr>
            <a:picLocks noChangeAspect="1"/>
          </p:cNvPicPr>
          <p:nvPr/>
        </p:nvPicPr>
        <p:blipFill>
          <a:blip r:embed="rId2"/>
          <a:srcRect l="10679" t="22713" r="3559" b="-6544"/>
          <a:stretch>
            <a:fillRect/>
          </a:stretch>
        </p:blipFill>
        <p:spPr>
          <a:xfrm>
            <a:off x="7679460" y="344655"/>
            <a:ext cx="2678597" cy="1955215"/>
          </a:xfrm>
          <a:prstGeom prst="rect">
            <a:avLst/>
          </a:prstGeom>
          <a:noFill/>
          <a:ln w="63495">
            <a:solidFill>
              <a:srgbClr val="333333"/>
            </a:solidFill>
            <a:prstDash val="solid"/>
          </a:ln>
          <a:effectLst>
            <a:outerShdw dist="292095" dir="5400000" algn="tl">
              <a:srgbClr val="000000">
                <a:alpha val="22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646115" y="452719"/>
            <a:ext cx="9404722" cy="14005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/>
              <a:t>Życie po podróżach</a:t>
            </a:r>
          </a:p>
        </p:txBody>
      </p:sp>
      <p:sp>
        <p:nvSpPr>
          <p:cNvPr id="3" name="pole tekstowe 5"/>
          <p:cNvSpPr txBox="1"/>
          <p:nvPr/>
        </p:nvSpPr>
        <p:spPr>
          <a:xfrm>
            <a:off x="643252" y="1154612"/>
            <a:ext cx="5878284" cy="52629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Po zakończeniu kluczowego etapu badań na Trobriandach (1918), Malinowski skoncentrował się na pracy akademickiej i teoretycznej.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Powrót i kariera akademicka (Wielka Brytania):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1918–1920:</a:t>
            </a: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 Pobyt w Australii (opracowywanie notatek, ślub z Elsie Masson) i powrót do Europy.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London School of Economics (LSE):</a:t>
            </a: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 Związany z uczelnią od 1920 r. W 1927 r. objął pierwszą w historii katedrę antropologii na Uniwersytecie Londyńskim.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Seminaria:</a:t>
            </a: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 Stworzył szkołę naukową, kształcąc przyszłych liderów antropologii brytyjskiej (m.in. E.E. Evans-Pritchard, Raymond Firth).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Późne badania terenowe: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Afryka (1934):</a:t>
            </a: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 Krótki pobyt badawczy wśród plemion Afryki Południowej i Wschodniej (studia nad zmianą kulturową).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Meksyk (1940–1941):</a:t>
            </a: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 Badania systemów targowych w dolinie Oaxaca (współpraca z Julio de la Fuente).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Okres amerykański (II wojna światowa):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Wybuch wojny (1939) zastał go w USA, gdzie pozostał ze względów politycznych i zdrowotnych.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Objął stanowisko profesora wizytującego na </a:t>
            </a:r>
            <a:r>
              <a:rPr lang="pl-PL" sz="14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Uniwersytecie Yale</a:t>
            </a: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.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Zmarł na atak serca 16 maja 1942 r. w New Haven.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4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646115" y="129835"/>
            <a:ext cx="9404722" cy="14005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/>
              <a:t>Ciekawostki i kontekst biograficzny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>
          <a:xfrm>
            <a:off x="1103315" y="980950"/>
            <a:ext cx="8946544" cy="552574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 sz="1400" b="1"/>
              <a:t>Relacja ze Stanisławem Ignacym Witkiewiczem (Witkacym):</a:t>
            </a:r>
            <a:endParaRPr lang="pl-PL" sz="1400"/>
          </a:p>
          <a:p>
            <a:pPr lvl="1">
              <a:buFont typeface="Courier New"/>
              <a:buChar char="o"/>
            </a:pPr>
            <a:r>
              <a:rPr lang="pl-PL" sz="1200"/>
              <a:t>Witkacy towarzyszył Malinowskiemu w podróży na Cejlon i do Australii (1914) w roli fotografa i rysownika dokumentalisty.</a:t>
            </a:r>
          </a:p>
          <a:p>
            <a:pPr lvl="1">
              <a:buFont typeface="Courier New"/>
              <a:buChar char="o"/>
            </a:pPr>
            <a:r>
              <a:rPr lang="pl-PL" sz="1200"/>
              <a:t>Wyprawa zakończyła się zerwaniem przyjaźni w Brisbane. Powodem był konflikt na tle politycznym po wybuchu I wojny światowej (spór o udział Polaków w walkach po stronie Rosji lub Austrii) oraz samobójstwo narzeczonej Witkacego, Jadwigi Janczewskiej, o które ten częściowo obwiniał Malinowskiego.</a:t>
            </a:r>
          </a:p>
          <a:p>
            <a:pPr lvl="0"/>
            <a:r>
              <a:rPr lang="pl-PL" sz="1400" b="1"/>
              <a:t>Kontrowersyjne „Dzienniki”:</a:t>
            </a:r>
            <a:endParaRPr lang="pl-PL" sz="1400"/>
          </a:p>
          <a:p>
            <a:pPr lvl="1">
              <a:buFont typeface="Courier New"/>
              <a:buChar char="o"/>
            </a:pPr>
            <a:r>
              <a:rPr lang="pl-PL" sz="1200"/>
              <a:t>W 1967 r. (pośmiertnie) wydano jego prywatne zapiski pt. „A Diary in the Strict Sense of the Term”.</a:t>
            </a:r>
          </a:p>
          <a:p>
            <a:pPr lvl="1">
              <a:buFont typeface="Courier New"/>
              <a:buChar char="o"/>
            </a:pPr>
            <a:r>
              <a:rPr lang="pl-PL" sz="1200"/>
              <a:t>Publikacja wywołała skandal w środowisku antropologicznym. Dzienniki ujawniły rasistowskie uwagi, frustrację seksualną, hipochondrię oraz niechęć badacza do tubylców, co stało w sprzeczności z jego publicznym wizerunkiem empatycznego obserwatora.</a:t>
            </a:r>
          </a:p>
          <a:p>
            <a:pPr lvl="1">
              <a:buFont typeface="Courier New"/>
              <a:buChar char="o"/>
            </a:pPr>
            <a:r>
              <a:rPr lang="pl-PL" sz="1200"/>
              <a:t>Obecnie uznawane są za ważny dokument psychologicznych kosztów długotrwałej pracy w terenie.</a:t>
            </a:r>
          </a:p>
          <a:p>
            <a:pPr lvl="0"/>
            <a:r>
              <a:rPr lang="pl-PL" sz="1400" b="1"/>
              <a:t>Wykształcenie ścisłe:</a:t>
            </a:r>
            <a:endParaRPr lang="pl-PL" sz="1400"/>
          </a:p>
          <a:p>
            <a:pPr lvl="1">
              <a:buFont typeface="Courier New"/>
              <a:buChar char="o"/>
            </a:pPr>
            <a:r>
              <a:rPr lang="pl-PL" sz="1200"/>
              <a:t>Przed zajęciem się antropologią, Malinowski obronił doktorat na Uniwersytecie Jagiellońskim (1908) z filozofii i fizyki („O zasadzie ekonomii myślenia”).</a:t>
            </a:r>
          </a:p>
          <a:p>
            <a:pPr lvl="1">
              <a:buFont typeface="Courier New"/>
              <a:buChar char="o"/>
            </a:pPr>
            <a:r>
              <a:rPr lang="pl-PL" sz="1200"/>
              <a:t>Jego tło w naukach ścisłych wpłynęło na dążenie do uczynienia z antropologii dyscypliny opartej na twardych prawach i strukturach (funkcjonalizm).</a:t>
            </a:r>
          </a:p>
          <a:p>
            <a:pPr lvl="0"/>
            <a:r>
              <a:rPr lang="pl-PL" sz="1400" b="1"/>
              <a:t>Biegłość językowa:</a:t>
            </a:r>
            <a:endParaRPr lang="pl-PL" sz="1400"/>
          </a:p>
          <a:p>
            <a:pPr lvl="1">
              <a:buFont typeface="Courier New"/>
              <a:buChar char="o"/>
            </a:pPr>
            <a:r>
              <a:rPr lang="pl-PL" sz="1200"/>
              <a:t>Malinowski był poliglotą. Oprócz polskiego, płynnie posługiwał się językami: niemieckim, angielskim, francuskim, włoskim, hiszpańskim, a także lokalnymi językami badanych ludów: motu i kilivila.</a:t>
            </a:r>
          </a:p>
          <a:p>
            <a:pPr lvl="0"/>
            <a:endParaRPr lang="pl-PL" sz="1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646115" y="609603"/>
            <a:ext cx="3325727" cy="167597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 sz="3300"/>
              <a:t>Upamiętnienie</a:t>
            </a:r>
          </a:p>
        </p:txBody>
      </p:sp>
      <p:pic>
        <p:nvPicPr>
          <p:cNvPr id="3" name="Obraz 4" descr="Obraz zawierający Ludzka twarz, ubrania, osoba, człowiek&#10;&#10;Zawartość wygenerowana przez AI może być niepoprawna."/>
          <p:cNvPicPr>
            <a:picLocks noChangeAspect="1"/>
          </p:cNvPicPr>
          <p:nvPr/>
        </p:nvPicPr>
        <p:blipFill>
          <a:blip r:embed="rId3"/>
          <a:srcRect l="40235" r="49233"/>
          <a:stretch>
            <a:fillRect/>
          </a:stretch>
        </p:blipFill>
        <p:spPr>
          <a:xfrm>
            <a:off x="4613641" y="609365"/>
            <a:ext cx="3409038" cy="5638793"/>
          </a:xfrm>
          <a:prstGeom prst="rect">
            <a:avLst/>
          </a:prstGeom>
          <a:noFill/>
          <a:ln>
            <a:noFill/>
          </a:ln>
          <a:effectLst>
            <a:outerShdw dist="38103" dir="5400000" algn="tl">
              <a:srgbClr val="000000">
                <a:alpha val="43000"/>
              </a:srgbClr>
            </a:outerShdw>
          </a:effectLst>
        </p:spPr>
      </p:pic>
      <p:pic>
        <p:nvPicPr>
          <p:cNvPr id="4" name="Obraz 3" descr="Obraz zawierający awers, moneta, Ludzka twarz, tekst&#10;&#10;Zawartość wygenerowana przez AI może być niepoprawna."/>
          <p:cNvPicPr>
            <a:picLocks noChangeAspect="1"/>
          </p:cNvPicPr>
          <p:nvPr/>
        </p:nvPicPr>
        <p:blipFill>
          <a:blip r:embed="rId4"/>
          <a:srcRect t="6477" r="7" b="21820"/>
          <a:stretch>
            <a:fillRect/>
          </a:stretch>
        </p:blipFill>
        <p:spPr>
          <a:xfrm>
            <a:off x="8135261" y="609603"/>
            <a:ext cx="3409038" cy="2766060"/>
          </a:xfrm>
          <a:prstGeom prst="rect">
            <a:avLst/>
          </a:prstGeom>
          <a:noFill/>
          <a:ln>
            <a:noFill/>
          </a:ln>
          <a:effectLst>
            <a:outerShdw dist="38103" dir="5400000" algn="tl">
              <a:srgbClr val="000000">
                <a:alpha val="43000"/>
              </a:srgbClr>
            </a:outerShdw>
          </a:effectLst>
        </p:spPr>
      </p:pic>
      <p:sp>
        <p:nvSpPr>
          <p:cNvPr id="5" name="Rectangle 10"/>
          <p:cNvSpPr>
            <a:spLocks noMove="1" noResize="1"/>
          </p:cNvSpPr>
          <p:nvPr/>
        </p:nvSpPr>
        <p:spPr>
          <a:xfrm>
            <a:off x="10437811" y="0"/>
            <a:ext cx="685800" cy="1143000"/>
          </a:xfrm>
          <a:prstGeom prst="rect">
            <a:avLst/>
          </a:prstGeom>
          <a:solidFill>
            <a:srgbClr val="B01513"/>
          </a:solidFill>
          <a:ln>
            <a:noFill/>
            <a:prstDash val="solid"/>
          </a:ln>
          <a:effectLst>
            <a:outerShdw dist="25402" dir="5400000" algn="tl">
              <a:srgbClr val="000000">
                <a:alpha val="45000"/>
              </a:srgbClr>
            </a:outerShdw>
          </a:effectLst>
        </p:spPr>
        <p:txBody>
          <a:bodyPr lIns="0" tIns="0" rIns="0" bIns="0"/>
          <a:lstStyle/>
          <a:p>
            <a:endParaRPr lang="pl-PL"/>
          </a:p>
        </p:txBody>
      </p:sp>
      <p:sp>
        <p:nvSpPr>
          <p:cNvPr id="6" name="Symbol zastępczy zawartości 2"/>
          <p:cNvSpPr txBox="1">
            <a:spLocks noGrp="1"/>
          </p:cNvSpPr>
          <p:nvPr>
            <p:ph idx="1"/>
          </p:nvPr>
        </p:nvSpPr>
        <p:spPr>
          <a:xfrm>
            <a:off x="642173" y="2484543"/>
            <a:ext cx="3329668" cy="376385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>
              <a:lnSpc>
                <a:spcPct val="90000"/>
              </a:lnSpc>
            </a:pPr>
            <a:r>
              <a:rPr lang="pl-PL" sz="1600"/>
              <a:t>W 2000 r. Poczta Polska wydała upamiętniający Malinowskiego znaczek pocztowy projektu Wiesława Wałkuskiego o wartości 1,55 zł. </a:t>
            </a:r>
          </a:p>
          <a:p>
            <a:pPr lvl="0">
              <a:lnSpc>
                <a:spcPct val="90000"/>
              </a:lnSpc>
            </a:pPr>
            <a:r>
              <a:rPr lang="pl-PL" sz="1600"/>
              <a:t>W 2002 roku została wydana moneta kolekcjonerska przedstawiająca Bronisława Malinowskiego. </a:t>
            </a:r>
          </a:p>
          <a:p>
            <a:pPr lvl="0">
              <a:lnSpc>
                <a:spcPct val="90000"/>
              </a:lnSpc>
            </a:pPr>
            <a:r>
              <a:rPr lang="pl-PL" sz="1600"/>
              <a:t>Jest postacią w filmie Niebezpieczni dżentelmeni. W jego rolę wcielił się Wojciech Mecwaldowski[8].</a:t>
            </a:r>
          </a:p>
        </p:txBody>
      </p:sp>
      <p:pic>
        <p:nvPicPr>
          <p:cNvPr id="7" name="Obraz 5" descr="Obraz zawierający tekst, Ludzka twarz, Znaczek pocztowy, Kolekcjonerski&#10;&#10;Zawartość wygenerowana przez AI może być niepoprawna."/>
          <p:cNvPicPr>
            <a:picLocks noChangeAspect="1"/>
          </p:cNvPicPr>
          <p:nvPr/>
        </p:nvPicPr>
        <p:blipFill>
          <a:blip r:embed="rId5"/>
          <a:srcRect t="9979" r="-3" b="18309"/>
          <a:stretch>
            <a:fillRect/>
          </a:stretch>
        </p:blipFill>
        <p:spPr>
          <a:xfrm>
            <a:off x="8135261" y="3482336"/>
            <a:ext cx="3409038" cy="2766060"/>
          </a:xfrm>
          <a:prstGeom prst="rect">
            <a:avLst/>
          </a:prstGeom>
          <a:noFill/>
          <a:ln>
            <a:noFill/>
          </a:ln>
          <a:effectLst>
            <a:outerShdw dist="38103" dir="5400000" algn="tl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646115" y="452719"/>
            <a:ext cx="9404722" cy="14005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/>
              <a:t>Publikacje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>
          <a:xfrm>
            <a:off x="1103315" y="1342576"/>
            <a:ext cx="8946544" cy="49058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 sz="1400" b="1" dirty="0"/>
              <a:t>Wierzenia pierwotne i formy ustroju społecznego; O zasadzie ekonomii myślenia</a:t>
            </a:r>
            <a:r>
              <a:rPr lang="pl-PL" sz="1400" dirty="0"/>
              <a:t> (1980)</a:t>
            </a:r>
          </a:p>
          <a:p>
            <a:pPr lvl="0"/>
            <a:r>
              <a:rPr lang="pl-PL" sz="1400" b="1" dirty="0"/>
              <a:t>Zwyczaj i zbrodnia w społeczności dzikich; Życie seksualne dzikich w północno-zachodniej Melanezji</a:t>
            </a:r>
            <a:r>
              <a:rPr lang="pl-PL" sz="1400" dirty="0"/>
              <a:t> (1980)</a:t>
            </a:r>
          </a:p>
          <a:p>
            <a:pPr lvl="0"/>
            <a:r>
              <a:rPr lang="pl-PL" sz="1400" b="1" dirty="0"/>
              <a:t>Argonauci zachodniego Pacyfiku</a:t>
            </a:r>
            <a:r>
              <a:rPr lang="pl-PL" sz="1400" dirty="0"/>
              <a:t> (1986)</a:t>
            </a:r>
          </a:p>
          <a:p>
            <a:pPr lvl="0"/>
            <a:r>
              <a:rPr lang="pl-PL" sz="1400" b="1" dirty="0"/>
              <a:t>Ogrody koralowe i ich magia (1) Opis ogrodnictwa</a:t>
            </a:r>
            <a:r>
              <a:rPr lang="pl-PL" sz="1400" dirty="0"/>
              <a:t> (1986)</a:t>
            </a:r>
          </a:p>
          <a:p>
            <a:pPr lvl="0"/>
            <a:r>
              <a:rPr lang="pl-PL" sz="1400" b="1" dirty="0"/>
              <a:t>Ogrody koralowe i ich magia (2) Język magii i ogrodnictwa</a:t>
            </a:r>
            <a:r>
              <a:rPr lang="pl-PL" sz="1400" dirty="0"/>
              <a:t> (1987)</a:t>
            </a:r>
          </a:p>
          <a:p>
            <a:pPr lvl="0"/>
            <a:r>
              <a:rPr lang="pl-PL" sz="1400" b="1" dirty="0"/>
              <a:t>Seks i stłumienie w społeczności dzikich oraz inne studia o płci, rodzinie i stosunkach pokrewieństwa</a:t>
            </a:r>
            <a:r>
              <a:rPr lang="pl-PL" sz="1400" dirty="0"/>
              <a:t> (1987)</a:t>
            </a:r>
          </a:p>
          <a:p>
            <a:pPr lvl="0"/>
            <a:r>
              <a:rPr lang="pl-PL" sz="1400" b="1" dirty="0"/>
              <a:t>Mit, magia i religia</a:t>
            </a:r>
            <a:r>
              <a:rPr lang="pl-PL" sz="1400" dirty="0"/>
              <a:t> (1990)</a:t>
            </a:r>
          </a:p>
          <a:p>
            <a:pPr lvl="0"/>
            <a:r>
              <a:rPr lang="pl-PL" sz="1400" b="1" dirty="0"/>
              <a:t>Jednostka, społeczność, kultura</a:t>
            </a:r>
            <a:r>
              <a:rPr lang="pl-PL" sz="1400" dirty="0"/>
              <a:t> (2000)</a:t>
            </a:r>
          </a:p>
          <a:p>
            <a:pPr lvl="0"/>
            <a:r>
              <a:rPr lang="pl-PL" sz="1400" b="1" dirty="0"/>
              <a:t>Kultura i jej przemiany</a:t>
            </a:r>
            <a:r>
              <a:rPr lang="pl-PL" sz="1400" dirty="0"/>
              <a:t> (2000)</a:t>
            </a:r>
          </a:p>
          <a:p>
            <a:pPr lvl="0"/>
            <a:r>
              <a:rPr lang="pl-PL" sz="1400" b="1" dirty="0"/>
              <a:t>Wolność i cywilizacja, oraz studia z pogranicza antropologii społecznej, ideologii i polityki</a:t>
            </a:r>
            <a:r>
              <a:rPr lang="pl-PL" sz="1400" dirty="0"/>
              <a:t> (2001)</a:t>
            </a:r>
          </a:p>
          <a:p>
            <a:pPr lvl="0"/>
            <a:r>
              <a:rPr lang="pl-PL" sz="1400" b="1" dirty="0"/>
              <a:t>Aborygeni australijscy. Socjologiczne studium rodziny i inne prace </a:t>
            </a:r>
            <a:r>
              <a:rPr lang="pl-PL" sz="1400" b="1" dirty="0" err="1"/>
              <a:t>przedterenowe</a:t>
            </a:r>
            <a:r>
              <a:rPr lang="pl-PL" sz="1400" dirty="0"/>
              <a:t> (2003)</a:t>
            </a:r>
          </a:p>
          <a:p>
            <a:pPr lvl="0"/>
            <a:r>
              <a:rPr lang="pl-PL" sz="1400" b="1" dirty="0"/>
              <a:t>Tubylcy Mailu oraz inne szkice o kulturze Australii i wysp Pacyfiku</a:t>
            </a:r>
            <a:r>
              <a:rPr lang="pl-PL" sz="1400" dirty="0"/>
              <a:t> (2003)</a:t>
            </a:r>
          </a:p>
          <a:p>
            <a:pPr lvl="0"/>
            <a:r>
              <a:rPr lang="pl-PL" sz="1400" b="1" dirty="0"/>
              <a:t>Ekonomia meksykańskiego systemu targowego</a:t>
            </a:r>
            <a:r>
              <a:rPr lang="pl-PL" sz="1400" dirty="0"/>
              <a:t> (2004)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ctrTitle"/>
          </p:nvPr>
        </p:nvSpPr>
        <p:spPr>
          <a:xfrm>
            <a:off x="1154951" y="1447796"/>
            <a:ext cx="8825660" cy="332957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lvl="0"/>
            <a:r>
              <a:rPr lang="pl-PL" sz="7200"/>
              <a:t>Dziękujemy za uwagę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type="subTitle" idx="1"/>
          </p:nvPr>
        </p:nvSpPr>
        <p:spPr>
          <a:xfrm>
            <a:off x="1154951" y="4777383"/>
            <a:ext cx="8825660" cy="8614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lvl="0" indent="0">
              <a:buNone/>
            </a:pPr>
            <a:r>
              <a:rPr lang="pl-PL" cap="all">
                <a:solidFill>
                  <a:srgbClr val="8AD0D6"/>
                </a:solidFill>
              </a:rPr>
              <a:t>Paweł Gałek</a:t>
            </a:r>
          </a:p>
          <a:p>
            <a:pPr marL="0" lvl="0" indent="0">
              <a:buNone/>
            </a:pPr>
            <a:r>
              <a:rPr lang="pl-PL" cap="all">
                <a:solidFill>
                  <a:srgbClr val="8AD0D6"/>
                </a:solidFill>
              </a:rPr>
              <a:t>Karol Biernat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646115" y="452719"/>
            <a:ext cx="9404722" cy="14005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/>
              <a:t>źródła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>
          <a:xfrm>
            <a:off x="1103315" y="1368408"/>
            <a:ext cx="10315556" cy="4879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>
                <a:hlinkClick r:id="rId2"/>
              </a:rPr>
              <a:t>Bronisław Malinowski (antropolog) – Wikipedia, wolna encyklopedia</a:t>
            </a:r>
            <a:endParaRPr lang="pl-PL"/>
          </a:p>
          <a:p>
            <a:pPr lvl="0"/>
            <a:r>
              <a:rPr lang="pl-PL">
                <a:hlinkClick r:id="rId3"/>
              </a:rPr>
              <a:t>https://etnoznawcy.pl/biogram/bronislaw-kacper-malinowski/?utm_source</a:t>
            </a:r>
            <a:endParaRPr lang="pl-PL"/>
          </a:p>
          <a:p>
            <a:pPr lvl="0"/>
            <a:r>
              <a:rPr lang="pl-PL">
                <a:hlinkClick r:id="rId4"/>
              </a:rPr>
              <a:t>https://pl.wikipedia.org/wiki/Kula_(rytua%C5%82</a:t>
            </a:r>
            <a:r>
              <a:rPr lang="pl-PL"/>
              <a:t>)</a:t>
            </a:r>
          </a:p>
          <a:p>
            <a:pPr lvl="0"/>
            <a:r>
              <a:rPr lang="pl-PL">
                <a:hlinkClick r:id="rId5"/>
              </a:rPr>
              <a:t>https://pl.wikipedia.org/wiki/Wyspy_Trobrianda</a:t>
            </a:r>
            <a:endParaRPr lang="pl-PL"/>
          </a:p>
          <a:p>
            <a:pPr lvl="0"/>
            <a:r>
              <a:rPr lang="pl-PL">
                <a:hlinkClick r:id="rId6"/>
              </a:rPr>
              <a:t>https://pl.wikipedia.org/wiki/Matrylinearny_system_pokrewie%C5%84stwa</a:t>
            </a:r>
            <a:endParaRPr lang="pl-PL"/>
          </a:p>
          <a:p>
            <a:pPr lvl="0"/>
            <a:r>
              <a:rPr lang="pl-PL">
                <a:hlinkClick r:id="rId7"/>
              </a:rPr>
              <a:t>https://www.filmweb.pl/film/Niebezpieczni+d%C5%BCentelmeni-2022-875018</a:t>
            </a:r>
            <a:endParaRPr lang="pl-PL"/>
          </a:p>
          <a:p>
            <a:pPr lvl="0"/>
            <a:r>
              <a:rPr lang="pl-PL">
                <a:hlinkClick r:id="rId8"/>
              </a:rPr>
              <a:t>https://stamps.pev.pl/katalog/katalog.php?r=2000&amp;pol=1</a:t>
            </a:r>
            <a:endParaRPr lang="pl-PL"/>
          </a:p>
          <a:p>
            <a:pPr lvl="0"/>
            <a:r>
              <a:rPr lang="pl-PL">
                <a:hlinkClick r:id="rId9"/>
              </a:rPr>
              <a:t>https://numizmatyczny.com/moneta-10-zl-bronislaw-malinowski?srsltid=AfmBOoroK78TFyvweP83GQ4V9NfUlqpyq2Gf_gJ_0fCBHWiXBYEW31HM</a:t>
            </a:r>
          </a:p>
          <a:p>
            <a:pPr lvl="0"/>
            <a:endParaRPr lang="pl-PL"/>
          </a:p>
          <a:p>
            <a:pPr lvl="0"/>
            <a:endParaRPr lang="pl-PL"/>
          </a:p>
          <a:p>
            <a:pPr lvl="0"/>
            <a:endParaRPr lang="pl-P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2176326" y="186693"/>
            <a:ext cx="9404722" cy="14005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/>
          <a:p>
            <a:pPr lvl="0" algn="ctr"/>
            <a:r>
              <a:rPr lang="pl-PL"/>
              <a:t>Informacja  w pigułce</a:t>
            </a:r>
          </a:p>
        </p:txBody>
      </p:sp>
      <p:pic>
        <p:nvPicPr>
          <p:cNvPr id="3" name="Symbol zastępczy zawartości 4" descr="Obraz zawierający Ludzka twarz, portret, ubrania, osoba&#10;&#10;Zawartość wygenerowana przez sztuczną inteligencję może być niepoprawna.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844" y="776289"/>
            <a:ext cx="3272802" cy="4351336"/>
          </a:xfrm>
          <a:prstGeom prst="rect">
            <a:avLst/>
          </a:prstGeom>
          <a:solidFill>
            <a:srgbClr val="EDEDED"/>
          </a:solidFill>
          <a:ln>
            <a:noFill/>
          </a:ln>
        </p:spPr>
      </p:pic>
      <p:sp>
        <p:nvSpPr>
          <p:cNvPr id="4" name="pole tekstowe 8"/>
          <p:cNvSpPr txBox="1"/>
          <p:nvPr/>
        </p:nvSpPr>
        <p:spPr>
          <a:xfrm>
            <a:off x="-776773" y="5712384"/>
            <a:ext cx="6097557" cy="6463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600" b="1" i="0" u="none" strike="noStrike" kern="1200" cap="none" spc="0" baseline="0">
                <a:solidFill>
                  <a:srgbClr val="FF0000"/>
                </a:solidFill>
                <a:uFillTx/>
                <a:latin typeface="Arial" pitchFamily="34"/>
              </a:rPr>
              <a:t>1884</a:t>
            </a:r>
            <a:r>
              <a:rPr lang="pl-PL" sz="3600" b="1" i="0" u="none" strike="noStrike" kern="1200" cap="none" spc="0" baseline="0">
                <a:solidFill>
                  <a:srgbClr val="FF0000"/>
                </a:solidFill>
                <a:effectLst>
                  <a:outerShdw dist="19048" dir="2700000">
                    <a:srgbClr val="000000"/>
                  </a:outerShdw>
                </a:effectLst>
                <a:uFillTx/>
                <a:latin typeface="Arial" pitchFamily="34"/>
              </a:rPr>
              <a:t>-</a:t>
            </a:r>
            <a:r>
              <a:rPr lang="pl-PL" sz="3600" b="1" i="0" u="none" strike="noStrike" kern="1200" cap="none" spc="0" baseline="0">
                <a:solidFill>
                  <a:srgbClr val="FF0000"/>
                </a:solidFill>
                <a:uFillTx/>
                <a:latin typeface="Arial" pitchFamily="34"/>
              </a:rPr>
              <a:t>1942</a:t>
            </a:r>
            <a:endParaRPr lang="pl-PL" sz="3600" b="1" i="0" u="none" strike="noStrike" kern="1200" cap="none" spc="0" baseline="0">
              <a:solidFill>
                <a:srgbClr val="FF0000"/>
              </a:solidFill>
              <a:effectLst>
                <a:outerShdw dist="19048" dir="2700000">
                  <a:srgbClr val="000000"/>
                </a:outerShdw>
              </a:effectLst>
              <a:uFillTx/>
              <a:latin typeface="Century Gothic"/>
            </a:endParaRPr>
          </a:p>
        </p:txBody>
      </p:sp>
      <p:sp>
        <p:nvSpPr>
          <p:cNvPr id="5" name="pole tekstowe 9"/>
          <p:cNvSpPr txBox="1"/>
          <p:nvPr/>
        </p:nvSpPr>
        <p:spPr>
          <a:xfrm>
            <a:off x="4277362" y="1879604"/>
            <a:ext cx="7076441" cy="452431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Polski antropolog, etnolog, socjolog, jeden z twórców nowoczesnej antropologii społecznej. Uznawany za ojca metody badań terenowych i obserwacji uczestniczącej.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Malinowski był autorem około 20 książek i ponad 80 artykułów naukowych.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Twórca funkcjonalizmu.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Twórca metody obserwacji uczestniczącej.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Malinowski brał udział w: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Wyprawach badawczych na Wyspy Trobrianda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Pracach London School of Economics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9038" y="904972"/>
            <a:ext cx="8947147" cy="46177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646115" y="452719"/>
            <a:ext cx="9404722" cy="14005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endParaRPr lang="pl-PL"/>
          </a:p>
        </p:txBody>
      </p:sp>
      <p:pic>
        <p:nvPicPr>
          <p:cNvPr id="3" name="Symbol zastępczy zawartości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8684" y="167316"/>
            <a:ext cx="10515600" cy="658368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597496" y="176826"/>
            <a:ext cx="9404722" cy="14005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 sz="2800"/>
              <a:t>Najbliższa rodzina i przyjaciele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>
          <a:xfrm>
            <a:off x="460729" y="5421239"/>
            <a:ext cx="2838763" cy="9144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lvl="0" indent="0">
              <a:buNone/>
            </a:pPr>
            <a:r>
              <a:rPr lang="pl-PL" sz="5600" b="1"/>
              <a:t>Stanisław Ignacy Witkiewicz (Witkacy) – przyjaciel ze studiów:</a:t>
            </a:r>
          </a:p>
          <a:p>
            <a:pPr marL="0" lvl="0" indent="0">
              <a:buNone/>
            </a:pPr>
            <a:r>
              <a:rPr lang="pl-PL" sz="5600"/>
              <a:t>- Artysta, pisarz, filozof.</a:t>
            </a:r>
          </a:p>
          <a:p>
            <a:pPr marL="0" lvl="0" indent="0">
              <a:buNone/>
            </a:pPr>
            <a:r>
              <a:rPr lang="pl-PL" sz="5600"/>
              <a:t>- Bliska przyjaźń, później konflikt podczas I wojny światowej.</a:t>
            </a:r>
          </a:p>
          <a:p>
            <a:pPr lvl="0"/>
            <a:endParaRPr lang="pl-PL"/>
          </a:p>
        </p:txBody>
      </p:sp>
      <p:sp>
        <p:nvSpPr>
          <p:cNvPr id="4" name="pole tekstowe 3"/>
          <p:cNvSpPr txBox="1"/>
          <p:nvPr/>
        </p:nvSpPr>
        <p:spPr>
          <a:xfrm>
            <a:off x="4239204" y="5333923"/>
            <a:ext cx="3713579" cy="138499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Alfred Reginald Radcliffe-Brown – antropolog, kolega naukowy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- Jeden z twórców antropologii strukturalno-funkcjonalnej.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- Rywal i jednocześnie współtwórca nowoczesnej antropologii.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8838050" y="5232105"/>
            <a:ext cx="2579174" cy="144655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Dzieci Bronisława Malinowskiego: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- Józefa</a:t>
            </a:r>
            <a:endParaRPr lang="pl-PL" sz="14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- Wanda</a:t>
            </a: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 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- Helena</a:t>
            </a: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 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270589" y="2499576"/>
            <a:ext cx="2724537" cy="27699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Lucjan Malinowski </a:t>
            </a:r>
            <a:r>
              <a:rPr lang="pl-PL" sz="12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(ojciec)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4304519" y="2376470"/>
            <a:ext cx="2478828" cy="5232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Józefa Malinowska </a:t>
            </a: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(matka)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9173946" y="2376470"/>
            <a:ext cx="1907365" cy="5232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Elsie Rosaline Masson </a:t>
            </a: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(żona)</a:t>
            </a:r>
          </a:p>
        </p:txBody>
      </p:sp>
      <p:pic>
        <p:nvPicPr>
          <p:cNvPr id="9" name="Obraz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496" y="2899690"/>
            <a:ext cx="1809798" cy="2424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az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3909" y="2900888"/>
            <a:ext cx="1809798" cy="2433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Obraz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289" y="855311"/>
            <a:ext cx="1605869" cy="1644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Obraz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0313" y="2899690"/>
            <a:ext cx="2013691" cy="23324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186610" y="452719"/>
            <a:ext cx="4851916" cy="203132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/>
              <a:t>Kształcenie  Bolesława            Malinowskiego</a:t>
            </a:r>
          </a:p>
        </p:txBody>
      </p:sp>
      <p:pic>
        <p:nvPicPr>
          <p:cNvPr id="3" name="Symbol zastępczy zawartości 4" descr="Obraz zawierający na wolnym powietrzu, budynek, drzewo, niebo&#10;&#10;Zawartość wygenerowana przez sztuczną inteligencję może być niepoprawna.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593375"/>
            <a:ext cx="4851916" cy="23127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pole tekstowe 6"/>
          <p:cNvSpPr txBox="1"/>
          <p:nvPr/>
        </p:nvSpPr>
        <p:spPr>
          <a:xfrm>
            <a:off x="4842589" y="562054"/>
            <a:ext cx="5027316" cy="23083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q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>
                <a:solidFill>
                  <a:srgbClr val="FFFFFF"/>
                </a:solidFill>
                <a:uFillTx/>
                <a:latin typeface="Noto Sans Display"/>
              </a:rPr>
              <a:t>W 1902 r., po zdaniu matury, B. Malinowski zapisał się na Wydział Filozoficzny UJ i studiował głównie nauki ścisłe, ale także filozofię. B. Malinowski ukończył studia w 1906 r. i doktoryzował się na podstawie pracy o zasadzie ekonomii myślenia, będącej krytycznym omówieniem empiriokrytycyzmu R. Avenariusa i E. Macha.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</p:txBody>
      </p:sp>
      <p:sp>
        <p:nvSpPr>
          <p:cNvPr id="5" name="pole tekstowe 10"/>
          <p:cNvSpPr txBox="1"/>
          <p:nvPr/>
        </p:nvSpPr>
        <p:spPr>
          <a:xfrm>
            <a:off x="4945221" y="2976463"/>
            <a:ext cx="4730620" cy="31393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q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>
                <a:solidFill>
                  <a:srgbClr val="FFFFFF"/>
                </a:solidFill>
                <a:uFillTx/>
                <a:latin typeface="Noto Sans Display"/>
              </a:rPr>
              <a:t>W 1909 r. udał się do Lipska, gdzie przez trzy semestry studiował nauki ścisłe.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Noto Sans Display"/>
            </a:endParaRPr>
          </a:p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q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>
                <a:solidFill>
                  <a:srgbClr val="FFFFFF"/>
                </a:solidFill>
                <a:uFillTx/>
                <a:latin typeface="Noto Sans Display"/>
              </a:rPr>
              <a:t>W 1910 r. wyjechał do Londynu na dalsze studia, tym razem z dziedziny antropologii i socjologii u E. Westermarcka i Ch. Seligmana. Od tej pory datował się jego długotrwały kontakt z antropologią brytyjską i London School of Economics and Political Science, gdzie od 1913 r. wykładał m.in. socjologię religii i psychologię społeczną.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646115" y="452719"/>
            <a:ext cx="9404722" cy="14005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/>
              <a:t>Podróże Bronisława Malinowskiego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>
          <a:xfrm>
            <a:off x="223936" y="1825627"/>
            <a:ext cx="5710336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lvl="0" indent="0">
              <a:buNone/>
            </a:pPr>
            <a:r>
              <a:rPr lang="pl-PL" sz="1100"/>
              <a:t>1.KRAKÓW, POLSKA (1884) </a:t>
            </a:r>
          </a:p>
          <a:p>
            <a:pPr marL="0" lvl="0" indent="0">
              <a:buNone/>
            </a:pPr>
            <a:r>
              <a:rPr lang="pl-PL" sz="1100"/>
              <a:t>            </a:t>
            </a:r>
          </a:p>
          <a:p>
            <a:pPr marL="0" lvl="0" indent="0">
              <a:buNone/>
            </a:pPr>
            <a:r>
              <a:rPr lang="pl-PL" sz="1100"/>
              <a:t>2.LIPSK, NIEMCY (1909–1910) – studia</a:t>
            </a:r>
          </a:p>
          <a:p>
            <a:pPr marL="0" lvl="0" indent="0">
              <a:buNone/>
            </a:pPr>
            <a:r>
              <a:rPr lang="pl-PL" sz="1100"/>
              <a:t>             </a:t>
            </a:r>
          </a:p>
          <a:p>
            <a:pPr marL="0" lvl="0" indent="0">
              <a:buNone/>
            </a:pPr>
            <a:r>
              <a:rPr lang="pl-PL" sz="1100"/>
              <a:t>3.LONDYN, WIELKA BRYTANIA (1910–1914) – London School of Economics</a:t>
            </a:r>
          </a:p>
          <a:p>
            <a:pPr marL="0" lvl="0" indent="0">
              <a:buNone/>
            </a:pPr>
            <a:r>
              <a:rPr lang="pl-PL" sz="1100"/>
              <a:t>            </a:t>
            </a:r>
          </a:p>
          <a:p>
            <a:pPr marL="0" lvl="0" indent="0">
              <a:buNone/>
            </a:pPr>
            <a:r>
              <a:rPr lang="pl-PL" sz="1100"/>
              <a:t>4.WYSPY TROBRIANDA, PAPUA NOWA GWINEA (1914–1918) – badania terenowe</a:t>
            </a:r>
          </a:p>
          <a:p>
            <a:pPr marL="0" lvl="0" indent="0">
              <a:buNone/>
            </a:pPr>
            <a:r>
              <a:rPr lang="pl-PL" sz="1100"/>
              <a:t>            </a:t>
            </a:r>
          </a:p>
          <a:p>
            <a:pPr marL="0" lvl="0" indent="0">
              <a:buNone/>
            </a:pPr>
            <a:r>
              <a:rPr lang="pl-PL" sz="1100"/>
              <a:t>5.LONDYN, WIELKA BRYTANIA (1918–1938) – powrót i praca naukowa</a:t>
            </a:r>
          </a:p>
          <a:p>
            <a:pPr marL="0" lvl="0" indent="0">
              <a:buNone/>
            </a:pPr>
            <a:r>
              <a:rPr lang="pl-PL" sz="1100"/>
              <a:t>            </a:t>
            </a:r>
          </a:p>
          <a:p>
            <a:pPr marL="0" lvl="0" indent="0">
              <a:buNone/>
            </a:pPr>
            <a:r>
              <a:rPr lang="pl-PL" sz="1100"/>
              <a:t>6.NOWY JORK / NEW HAVEN, USA (1939–1942) – wykłady i śmierć</a:t>
            </a:r>
          </a:p>
        </p:txBody>
      </p:sp>
      <p:pic>
        <p:nvPicPr>
          <p:cNvPr id="4" name="Picture 2" descr="Plakat płaska mapa świata wysokiej rozdzielczości w lecie #246149376 ...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761049" y="1430725"/>
            <a:ext cx="6387906" cy="485820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Łącznik prosty ze strzałką 5"/>
          <p:cNvCxnSpPr/>
          <p:nvPr/>
        </p:nvCxnSpPr>
        <p:spPr>
          <a:xfrm flipH="1">
            <a:off x="9278343" y="1964862"/>
            <a:ext cx="166311" cy="480728"/>
          </a:xfrm>
          <a:prstGeom prst="straightConnector1">
            <a:avLst/>
          </a:prstGeom>
          <a:noFill/>
          <a:ln w="19046">
            <a:solidFill>
              <a:srgbClr val="FF0000"/>
            </a:solidFill>
            <a:prstDash val="solid"/>
            <a:tailEnd type="arrow"/>
          </a:ln>
        </p:spPr>
      </p:cxnSp>
      <p:cxnSp>
        <p:nvCxnSpPr>
          <p:cNvPr id="6" name="Łącznik prosty ze strzałką 7"/>
          <p:cNvCxnSpPr/>
          <p:nvPr/>
        </p:nvCxnSpPr>
        <p:spPr>
          <a:xfrm>
            <a:off x="9182103" y="1946300"/>
            <a:ext cx="0" cy="499290"/>
          </a:xfrm>
          <a:prstGeom prst="straightConnector1">
            <a:avLst/>
          </a:prstGeom>
          <a:noFill/>
          <a:ln w="19046">
            <a:solidFill>
              <a:srgbClr val="FF0000"/>
            </a:solidFill>
            <a:prstDash val="solid"/>
            <a:tailEnd type="arrow"/>
          </a:ln>
        </p:spPr>
      </p:cxnSp>
      <p:cxnSp>
        <p:nvCxnSpPr>
          <p:cNvPr id="7" name="Łącznik prosty ze strzałką 9"/>
          <p:cNvCxnSpPr/>
          <p:nvPr/>
        </p:nvCxnSpPr>
        <p:spPr>
          <a:xfrm flipV="1">
            <a:off x="8298143" y="2445590"/>
            <a:ext cx="656859" cy="1464448"/>
          </a:xfrm>
          <a:prstGeom prst="straightConnector1">
            <a:avLst/>
          </a:prstGeom>
          <a:noFill/>
          <a:ln w="19046">
            <a:solidFill>
              <a:srgbClr val="FF0000"/>
            </a:solidFill>
            <a:prstDash val="solid"/>
            <a:tailEnd type="arrow"/>
          </a:ln>
        </p:spPr>
      </p:cxnSp>
      <p:cxnSp>
        <p:nvCxnSpPr>
          <p:cNvPr id="8" name="Łącznik prosty ze strzałką 12"/>
          <p:cNvCxnSpPr>
            <a:stCxn id="10" idx="1"/>
          </p:cNvCxnSpPr>
          <p:nvPr/>
        </p:nvCxnSpPr>
        <p:spPr>
          <a:xfrm flipH="1" flipV="1">
            <a:off x="7210519" y="2862117"/>
            <a:ext cx="638946" cy="465801"/>
          </a:xfrm>
          <a:prstGeom prst="straightConnector1">
            <a:avLst/>
          </a:prstGeom>
          <a:noFill/>
          <a:ln w="19046">
            <a:solidFill>
              <a:srgbClr val="FF0000"/>
            </a:solidFill>
            <a:prstDash val="solid"/>
            <a:tailEnd type="arrow"/>
          </a:ln>
        </p:spPr>
      </p:cxnSp>
      <p:cxnSp>
        <p:nvCxnSpPr>
          <p:cNvPr id="9" name="Łącznik prosty ze strzałką 15"/>
          <p:cNvCxnSpPr/>
          <p:nvPr/>
        </p:nvCxnSpPr>
        <p:spPr>
          <a:xfrm flipV="1">
            <a:off x="10832064" y="4095753"/>
            <a:ext cx="876297" cy="638168"/>
          </a:xfrm>
          <a:prstGeom prst="straightConnector1">
            <a:avLst/>
          </a:prstGeom>
          <a:noFill/>
          <a:ln w="19046">
            <a:solidFill>
              <a:srgbClr val="FF0000"/>
            </a:solidFill>
            <a:prstDash val="solid"/>
            <a:tailEnd type="arrow"/>
          </a:ln>
        </p:spPr>
      </p:cxnSp>
      <p:sp>
        <p:nvSpPr>
          <p:cNvPr id="10" name="pole tekstowe 18"/>
          <p:cNvSpPr txBox="1"/>
          <p:nvPr/>
        </p:nvSpPr>
        <p:spPr>
          <a:xfrm>
            <a:off x="7849465" y="3143250"/>
            <a:ext cx="316830" cy="369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6</a:t>
            </a:r>
          </a:p>
        </p:txBody>
      </p:sp>
      <p:sp>
        <p:nvSpPr>
          <p:cNvPr id="11" name="pole tekstowe 23"/>
          <p:cNvSpPr txBox="1"/>
          <p:nvPr/>
        </p:nvSpPr>
        <p:spPr>
          <a:xfrm>
            <a:off x="10517364" y="4614574"/>
            <a:ext cx="475085" cy="369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4</a:t>
            </a:r>
          </a:p>
        </p:txBody>
      </p:sp>
      <p:sp>
        <p:nvSpPr>
          <p:cNvPr id="12" name="pole tekstowe 24"/>
          <p:cNvSpPr txBox="1"/>
          <p:nvPr/>
        </p:nvSpPr>
        <p:spPr>
          <a:xfrm>
            <a:off x="8047469" y="3886419"/>
            <a:ext cx="656859" cy="369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3, 5</a:t>
            </a:r>
          </a:p>
        </p:txBody>
      </p:sp>
      <p:sp>
        <p:nvSpPr>
          <p:cNvPr id="13" name="pole tekstowe 25"/>
          <p:cNvSpPr txBox="1"/>
          <p:nvPr/>
        </p:nvSpPr>
        <p:spPr>
          <a:xfrm>
            <a:off x="9007489" y="1595536"/>
            <a:ext cx="324959" cy="369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2</a:t>
            </a:r>
          </a:p>
        </p:txBody>
      </p:sp>
      <p:sp>
        <p:nvSpPr>
          <p:cNvPr id="14" name="pole tekstowe 26"/>
          <p:cNvSpPr txBox="1"/>
          <p:nvPr/>
        </p:nvSpPr>
        <p:spPr>
          <a:xfrm>
            <a:off x="9361535" y="1595536"/>
            <a:ext cx="183675" cy="369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1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646115" y="452719"/>
            <a:ext cx="9404722" cy="14005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/>
              <a:t>Jak prowdził badania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>
          <a:xfrm>
            <a:off x="1055440" y="1456364"/>
            <a:ext cx="8946544" cy="419547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 sz="1800" b="1" dirty="0"/>
              <a:t>Obserwacja uczestnicząca:</a:t>
            </a:r>
            <a:r>
              <a:rPr lang="pl-PL" sz="1800" dirty="0"/>
              <a:t> Główna metoda badawcza. Polega na długotrwałym (min. rok) zamieszkiwaniu wewnątrz badanej społeczności, a nie na stacji misyjnej czy rządowej ("zejście z werandy").</a:t>
            </a:r>
          </a:p>
          <a:p>
            <a:pPr lvl="0"/>
            <a:r>
              <a:rPr lang="pl-PL" sz="1800" b="1" dirty="0"/>
              <a:t>Izolacja od własnej kultury:</a:t>
            </a:r>
            <a:r>
              <a:rPr lang="pl-PL" sz="1800" dirty="0"/>
              <a:t> Całkowite odcięcie się od towarzystwa innych Europejczyków, aby uniknąć </a:t>
            </a:r>
            <a:r>
              <a:rPr lang="pl-PL" sz="1800" b="1" dirty="0"/>
              <a:t>czynników rozpraszających</a:t>
            </a:r>
            <a:r>
              <a:rPr lang="pl-PL" sz="1800" dirty="0"/>
              <a:t> (lub: </a:t>
            </a:r>
            <a:r>
              <a:rPr lang="pl-PL" sz="1800" i="1" dirty="0"/>
              <a:t>zewnętrznych wpływów</a:t>
            </a:r>
            <a:r>
              <a:rPr lang="pl-PL" sz="1800" dirty="0"/>
              <a:t>) i uprzedzeń.</a:t>
            </a:r>
          </a:p>
          <a:p>
            <a:pPr lvl="0"/>
            <a:r>
              <a:rPr lang="pl-PL" sz="1800" b="1" dirty="0"/>
              <a:t>Kompetencja językowa:</a:t>
            </a:r>
            <a:r>
              <a:rPr lang="pl-PL" sz="1800" dirty="0"/>
              <a:t> Nauka i posługiwanie się lokalnym językiem (</a:t>
            </a:r>
            <a:r>
              <a:rPr lang="pl-PL" sz="1800" dirty="0" err="1"/>
              <a:t>kilivila</a:t>
            </a:r>
            <a:r>
              <a:rPr lang="pl-PL" sz="1800" dirty="0"/>
              <a:t>) </a:t>
            </a:r>
            <a:r>
              <a:rPr lang="pl-PL" sz="1800" b="1" dirty="0"/>
              <a:t>z pominięciem pośredników</a:t>
            </a:r>
            <a:r>
              <a:rPr lang="pl-PL" sz="1800" dirty="0"/>
              <a:t> (lub: </a:t>
            </a:r>
            <a:r>
              <a:rPr lang="pl-PL" sz="1800" i="1" dirty="0"/>
              <a:t>w bezpośredniej komunikacji</a:t>
            </a:r>
            <a:r>
              <a:rPr lang="pl-PL" sz="1800" dirty="0"/>
              <a:t>).</a:t>
            </a:r>
          </a:p>
          <a:p>
            <a:pPr lvl="0"/>
            <a:r>
              <a:rPr lang="pl-PL" sz="1800" b="1" dirty="0"/>
              <a:t>Trzy filary zbierania danych:</a:t>
            </a:r>
            <a:endParaRPr lang="pl-PL" sz="1800" dirty="0"/>
          </a:p>
          <a:p>
            <a:pPr lvl="1"/>
            <a:r>
              <a:rPr lang="pl-PL" b="1" dirty="0"/>
              <a:t>Struktura:</a:t>
            </a:r>
            <a:r>
              <a:rPr lang="pl-PL" dirty="0"/>
              <a:t> Dokumentowanie organizacji plemiennej, genealogii i map (tzw. kościec społeczny).</a:t>
            </a:r>
          </a:p>
          <a:p>
            <a:pPr lvl="1"/>
            <a:r>
              <a:rPr lang="pl-PL" b="1" dirty="0"/>
              <a:t>Imponderabilia życia codziennego:</a:t>
            </a:r>
            <a:r>
              <a:rPr lang="pl-PL" dirty="0"/>
              <a:t> Rejestrowanie </a:t>
            </a:r>
            <a:r>
              <a:rPr lang="pl-PL" dirty="0" err="1"/>
              <a:t>zachowań</a:t>
            </a:r>
            <a:r>
              <a:rPr lang="pl-PL" dirty="0"/>
              <a:t>, rutyny, higieny, przygotowywania posiłków i emocji (ciało i krew).</a:t>
            </a:r>
          </a:p>
          <a:p>
            <a:pPr lvl="1"/>
            <a:r>
              <a:rPr lang="pl-PL" b="1" dirty="0"/>
              <a:t>Duch:</a:t>
            </a:r>
            <a:r>
              <a:rPr lang="pl-PL" dirty="0"/>
              <a:t> Zbieranie mitów, folkloru, formuł magicznych i mentalności tubylców (duch).</a:t>
            </a:r>
          </a:p>
          <a:p>
            <a:pPr lvl="0"/>
            <a:endParaRPr lang="pl-PL" sz="18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641048" y="1124744"/>
            <a:ext cx="6096003" cy="6309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700" b="1" i="0" u="none" strike="noStrike" kern="1200" cap="none" spc="0" baseline="0" dirty="0">
                <a:solidFill>
                  <a:srgbClr val="FFFFFF"/>
                </a:solidFill>
                <a:uFillTx/>
                <a:latin typeface="Century Gothic"/>
              </a:rPr>
              <a:t>Kluczowe punkty:</a:t>
            </a:r>
            <a:endParaRPr lang="pl-PL" sz="1800" b="0" i="0" u="none" strike="noStrike" kern="1200" cap="none" spc="0" baseline="0" dirty="0">
              <a:solidFill>
                <a:srgbClr val="FFFFFF"/>
              </a:solidFill>
              <a:uFillTx/>
              <a:latin typeface="Century Gothic"/>
            </a:endParaRPr>
          </a:p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 dirty="0">
              <a:solidFill>
                <a:srgbClr val="FFFFFF"/>
              </a:solidFill>
              <a:uFillTx/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646115" y="452719"/>
            <a:ext cx="9404722" cy="14005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/>
              <a:t>Pobyt w Nowej Gwinei</a:t>
            </a:r>
          </a:p>
        </p:txBody>
      </p:sp>
      <p:pic>
        <p:nvPicPr>
          <p:cNvPr id="3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88171" y="457574"/>
            <a:ext cx="4837962" cy="3556732"/>
          </a:xfrm>
          <a:prstGeom prst="rect">
            <a:avLst/>
          </a:prstGeom>
          <a:noFill/>
          <a:ln w="63495">
            <a:solidFill>
              <a:srgbClr val="333333"/>
            </a:solidFill>
            <a:prstDash val="solid"/>
          </a:ln>
          <a:effectLst>
            <a:outerShdw dist="292095" dir="5400000" algn="tl">
              <a:srgbClr val="000000">
                <a:alpha val="22000"/>
              </a:srgbClr>
            </a:outerShdw>
          </a:effectLst>
        </p:spPr>
      </p:pic>
      <p:sp>
        <p:nvSpPr>
          <p:cNvPr id="4" name="pole tekstowe 5"/>
          <p:cNvSpPr txBox="1"/>
          <p:nvPr/>
        </p:nvSpPr>
        <p:spPr>
          <a:xfrm>
            <a:off x="583094" y="1555668"/>
            <a:ext cx="5878284" cy="56015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Noto Sans Display"/>
              </a:rPr>
              <a:t>Od września </a:t>
            </a:r>
            <a:r>
              <a:rPr lang="pl-PL" sz="1400" b="1" i="1" u="none" strike="noStrike" kern="1200" cap="none" spc="0" baseline="0">
                <a:solidFill>
                  <a:srgbClr val="FFFFFF"/>
                </a:solidFill>
                <a:uFillTx/>
                <a:latin typeface="Noto Sans Display"/>
              </a:rPr>
              <a:t>1914</a:t>
            </a: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Noto Sans Display"/>
              </a:rPr>
              <a:t> do marca </a:t>
            </a:r>
            <a:r>
              <a:rPr lang="pl-PL" sz="1400" b="1" i="1" u="none" strike="noStrike" kern="1200" cap="none" spc="0" baseline="0">
                <a:solidFill>
                  <a:srgbClr val="FFFFFF"/>
                </a:solidFill>
                <a:uFillTx/>
                <a:latin typeface="Noto Sans Display"/>
              </a:rPr>
              <a:t>1915 r</a:t>
            </a: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Noto Sans Display"/>
              </a:rPr>
              <a:t>. prowadził badania terenowe na wyspie Mailu na południowym wybrzeżu Nowej Gwinei.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Noto Sans Display"/>
              </a:rPr>
              <a:t>Po powrocie przygotował raport ”Tubylcy Mailu, Wstępne wyniki badań w brytyjskiej Nowej Gwinei sfinansowanych przez Roberta Monda”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Noto Sans Display"/>
              </a:rPr>
              <a:t>Praca ta stała się podstawą jego drugiego doktoratu, uzyskanego w Londynie (1916).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Noto Sans Display"/>
            </a:endParaRP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1" u="none" strike="noStrike" kern="1200" cap="none" spc="0" baseline="0">
                <a:solidFill>
                  <a:srgbClr val="FFFFFF"/>
                </a:solidFill>
                <a:uFillTx/>
                <a:latin typeface="Noto Sans Display"/>
              </a:rPr>
              <a:t>Cele badań: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- poznanie życia codziennego, gospodarki, rytuałów i systemu społecznego Trobriandczyków,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- rozumienie jak działają instytucje społeczne i religijne w kulturach pierwotnych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0" i="0" u="none" strike="noStrike" kern="1200" cap="none" spc="0" baseline="0">
                <a:solidFill>
                  <a:srgbClr val="FFFFFF"/>
                </a:solidFill>
                <a:uFillTx/>
                <a:latin typeface="Century Gothic"/>
              </a:rPr>
              <a:t>- udowodnienie, że tzw. „dzicy” ludzie mają złożone, logiczne i racjonalne systemy społeczne, a nie „chaotyczne zwyczaje”, jak sądzono wcześniej w Europie.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4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1" u="none" strike="noStrike" kern="1200" cap="none" spc="0" baseline="0">
                <a:solidFill>
                  <a:srgbClr val="FFFFFF"/>
                </a:solidFill>
                <a:uFillTx/>
                <a:latin typeface="Century Gothic"/>
                <a:ea typeface="Century Gothic"/>
                <a:cs typeface="Century Gothic"/>
              </a:rPr>
              <a:t>Odkrycia:</a:t>
            </a: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entury Gothic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on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166</TotalTime>
  <Words>1771</Words>
  <Application>Microsoft Office PowerPoint</Application>
  <PresentationFormat>Pokaz na ekranie (4:3)</PresentationFormat>
  <Paragraphs>167</Paragraphs>
  <Slides>18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19" baseType="lpstr">
      <vt:lpstr>Ion</vt:lpstr>
      <vt:lpstr>Bronisław Malinowski</vt:lpstr>
      <vt:lpstr>Informacja  w pigułce</vt:lpstr>
      <vt:lpstr>Prezentacja programu PowerPoint</vt:lpstr>
      <vt:lpstr>Prezentacja programu PowerPoint</vt:lpstr>
      <vt:lpstr>Najbliższa rodzina i przyjaciele</vt:lpstr>
      <vt:lpstr>Kształcenie  Bolesława            Malinowskiego</vt:lpstr>
      <vt:lpstr>Podróże Bronisława Malinowskiego</vt:lpstr>
      <vt:lpstr>Jak prowdził badania</vt:lpstr>
      <vt:lpstr>Pobyt w Nowej Gwinei</vt:lpstr>
      <vt:lpstr>Pobyt na Wyspach Trobrianda</vt:lpstr>
      <vt:lpstr>System Kula</vt:lpstr>
      <vt:lpstr>System Matrylinearny</vt:lpstr>
      <vt:lpstr>Życie po podróżach</vt:lpstr>
      <vt:lpstr>Ciekawostki i kontekst biograficzny</vt:lpstr>
      <vt:lpstr>Upamiętnienie</vt:lpstr>
      <vt:lpstr>Publikacje</vt:lpstr>
      <vt:lpstr>Dziękujemy za uwagę</vt:lpstr>
      <vt:lpstr>źródła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Bronisław Malinowski</dc:title>
  <dc:creator>Michał Gałek</dc:creator>
  <cp:lastModifiedBy>Użytkownik systemu Windows</cp:lastModifiedBy>
  <cp:revision>180</cp:revision>
  <dcterms:created xsi:type="dcterms:W3CDTF">2025-11-11T17:55:22Z</dcterms:created>
  <dcterms:modified xsi:type="dcterms:W3CDTF">2025-12-07T13:22:20Z</dcterms:modified>
</cp:coreProperties>
</file>